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20" r:id="rId2"/>
    <p:sldId id="256" r:id="rId3"/>
    <p:sldId id="279" r:id="rId4"/>
    <p:sldId id="278" r:id="rId5"/>
    <p:sldId id="257" r:id="rId6"/>
    <p:sldId id="281" r:id="rId7"/>
    <p:sldId id="282" r:id="rId8"/>
    <p:sldId id="258" r:id="rId9"/>
    <p:sldId id="284" r:id="rId10"/>
    <p:sldId id="283" r:id="rId11"/>
    <p:sldId id="302" r:id="rId12"/>
    <p:sldId id="259" r:id="rId13"/>
    <p:sldId id="321" r:id="rId14"/>
    <p:sldId id="322" r:id="rId15"/>
    <p:sldId id="303" r:id="rId16"/>
    <p:sldId id="304" r:id="rId17"/>
    <p:sldId id="260" r:id="rId18"/>
    <p:sldId id="305" r:id="rId19"/>
    <p:sldId id="261" r:id="rId20"/>
    <p:sldId id="306" r:id="rId21"/>
    <p:sldId id="262" r:id="rId22"/>
    <p:sldId id="326" r:id="rId23"/>
    <p:sldId id="263" r:id="rId24"/>
    <p:sldId id="325" r:id="rId25"/>
    <p:sldId id="324" r:id="rId26"/>
    <p:sldId id="307" r:id="rId27"/>
    <p:sldId id="264" r:id="rId28"/>
    <p:sldId id="265" r:id="rId29"/>
    <p:sldId id="308" r:id="rId30"/>
    <p:sldId id="266" r:id="rId31"/>
    <p:sldId id="310" r:id="rId32"/>
    <p:sldId id="267" r:id="rId33"/>
    <p:sldId id="327" r:id="rId34"/>
    <p:sldId id="311" r:id="rId35"/>
    <p:sldId id="268" r:id="rId36"/>
    <p:sldId id="269" r:id="rId37"/>
    <p:sldId id="270" r:id="rId38"/>
    <p:sldId id="312" r:id="rId39"/>
    <p:sldId id="271" r:id="rId40"/>
    <p:sldId id="313" r:id="rId41"/>
    <p:sldId id="272" r:id="rId42"/>
    <p:sldId id="314" r:id="rId43"/>
    <p:sldId id="273" r:id="rId44"/>
    <p:sldId id="315" r:id="rId45"/>
    <p:sldId id="274" r:id="rId46"/>
    <p:sldId id="317" r:id="rId47"/>
    <p:sldId id="316" r:id="rId48"/>
    <p:sldId id="318" r:id="rId49"/>
    <p:sldId id="275" r:id="rId50"/>
    <p:sldId id="277" r:id="rId51"/>
    <p:sldId id="319" r:id="rId52"/>
    <p:sldId id="276" r:id="rId53"/>
    <p:sldId id="328" r:id="rId54"/>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2798" autoAdjust="0"/>
    <p:restoredTop sz="94660"/>
  </p:normalViewPr>
  <p:slideViewPr>
    <p:cSldViewPr>
      <p:cViewPr varScale="1">
        <p:scale>
          <a:sx n="68" d="100"/>
          <a:sy n="68" d="100"/>
        </p:scale>
        <p:origin x="-1810"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Planilha_do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view3D>
      <c:rotX val="48"/>
      <c:hPercent val="62"/>
      <c:rotY val="44"/>
      <c:depthPercent val="100"/>
      <c:rAngAx val="1"/>
    </c:view3D>
    <c:floor>
      <c:spPr>
        <a:solidFill>
          <a:srgbClr val="C0C0C0"/>
        </a:solidFill>
        <a:ln w="3175">
          <a:solidFill>
            <a:schemeClr val="tx1"/>
          </a:solidFill>
          <a:prstDash val="solid"/>
        </a:ln>
      </c:spPr>
    </c:floor>
    <c:sideWall>
      <c:spPr>
        <a:noFill/>
        <a:ln w="12700">
          <a:solidFill>
            <a:schemeClr val="tx1"/>
          </a:solidFill>
          <a:prstDash val="solid"/>
        </a:ln>
      </c:spPr>
    </c:sideWall>
    <c:backWall>
      <c:spPr>
        <a:noFill/>
        <a:ln w="12700">
          <a:solidFill>
            <a:schemeClr val="tx1"/>
          </a:solidFill>
          <a:prstDash val="solid"/>
        </a:ln>
      </c:spPr>
    </c:backWall>
    <c:plotArea>
      <c:layout>
        <c:manualLayout>
          <c:layoutTarget val="inner"/>
          <c:xMode val="edge"/>
          <c:yMode val="edge"/>
          <c:x val="4.9773755656108733E-2"/>
          <c:y val="0.24188311688311689"/>
          <c:w val="0.79298642533936647"/>
          <c:h val="0.67045454545454564"/>
        </c:manualLayout>
      </c:layout>
      <c:bar3DChart>
        <c:barDir val="col"/>
        <c:grouping val="clustered"/>
        <c:ser>
          <c:idx val="0"/>
          <c:order val="0"/>
          <c:tx>
            <c:strRef>
              <c:f>Sheet1!$A$2</c:f>
              <c:strCache>
                <c:ptCount val="1"/>
                <c:pt idx="0">
                  <c:v>0 A 3</c:v>
                </c:pt>
              </c:strCache>
            </c:strRef>
          </c:tx>
          <c:spPr>
            <a:gradFill rotWithShape="0">
              <a:gsLst>
                <a:gs pos="0">
                  <a:srgbClr val="00CC99"/>
                </a:gs>
                <a:gs pos="100000">
                  <a:srgbClr val="00CC99">
                    <a:gamma/>
                    <a:shade val="46275"/>
                    <a:invGamma/>
                  </a:srgbClr>
                </a:gs>
              </a:gsLst>
              <a:lin ang="5400000" scaled="1"/>
            </a:gradFill>
            <a:ln w="7111">
              <a:solidFill>
                <a:schemeClr val="tx1"/>
              </a:solidFill>
              <a:prstDash val="solid"/>
            </a:ln>
          </c:spPr>
          <c:dLbls>
            <c:dLbl>
              <c:idx val="0"/>
              <c:layout>
                <c:manualLayout>
                  <c:x val="8.3526538078965377E-3"/>
                  <c:y val="-0.10913671767735041"/>
                </c:manualLayout>
              </c:layout>
              <c:showVal val="1"/>
            </c:dLbl>
            <c:dLbl>
              <c:idx val="1"/>
              <c:layout>
                <c:manualLayout>
                  <c:x val="1.4294367050272806E-3"/>
                  <c:y val="-8.1248320910171465E-2"/>
                </c:manualLayout>
              </c:layout>
              <c:showVal val="1"/>
            </c:dLbl>
            <c:spPr>
              <a:noFill/>
              <a:ln w="14222">
                <a:noFill/>
              </a:ln>
            </c:spPr>
            <c:txPr>
              <a:bodyPr/>
              <a:lstStyle/>
              <a:p>
                <a:pPr>
                  <a:defRPr sz="882" b="1" i="0" u="none" strike="noStrike" baseline="0">
                    <a:solidFill>
                      <a:schemeClr val="tx1"/>
                    </a:solidFill>
                    <a:latin typeface="Times New Roman"/>
                    <a:ea typeface="Times New Roman"/>
                    <a:cs typeface="Times New Roman"/>
                  </a:defRPr>
                </a:pPr>
                <a:endParaRPr lang="en-US"/>
              </a:p>
            </c:txPr>
            <c:showVal val="1"/>
          </c:dLbls>
          <c:cat>
            <c:strRef>
              <c:f>Sheet1!$B$1:$C$1</c:f>
              <c:strCache>
                <c:ptCount val="2"/>
                <c:pt idx="0">
                  <c:v>HORIZONTAL</c:v>
                </c:pt>
                <c:pt idx="1">
                  <c:v>COCORAS</c:v>
                </c:pt>
              </c:strCache>
            </c:strRef>
          </c:cat>
          <c:val>
            <c:numRef>
              <c:f>Sheet1!$B$2:$C$2</c:f>
              <c:numCache>
                <c:formatCode>General</c:formatCode>
                <c:ptCount val="2"/>
                <c:pt idx="0">
                  <c:v>1.5</c:v>
                </c:pt>
                <c:pt idx="1">
                  <c:v>0.2</c:v>
                </c:pt>
              </c:numCache>
            </c:numRef>
          </c:val>
        </c:ser>
        <c:ser>
          <c:idx val="1"/>
          <c:order val="1"/>
          <c:tx>
            <c:strRef>
              <c:f>Sheet1!$A$3</c:f>
              <c:strCache>
                <c:ptCount val="1"/>
                <c:pt idx="0">
                  <c:v>4 A 6</c:v>
                </c:pt>
              </c:strCache>
            </c:strRef>
          </c:tx>
          <c:spPr>
            <a:gradFill rotWithShape="0">
              <a:gsLst>
                <a:gs pos="0">
                  <a:srgbClr val="3333CC"/>
                </a:gs>
                <a:gs pos="100000">
                  <a:srgbClr val="3333CC">
                    <a:gamma/>
                    <a:shade val="46275"/>
                    <a:invGamma/>
                  </a:srgbClr>
                </a:gs>
              </a:gsLst>
              <a:lin ang="5400000" scaled="1"/>
            </a:gradFill>
            <a:ln w="7111">
              <a:solidFill>
                <a:schemeClr val="tx1"/>
              </a:solidFill>
              <a:prstDash val="solid"/>
            </a:ln>
          </c:spPr>
          <c:dLbls>
            <c:dLbl>
              <c:idx val="0"/>
              <c:layout>
                <c:manualLayout>
                  <c:x val="4.06251434652561E-2"/>
                  <c:y val="-8.6299780171893548E-2"/>
                </c:manualLayout>
              </c:layout>
              <c:showVal val="1"/>
            </c:dLbl>
            <c:dLbl>
              <c:idx val="1"/>
              <c:layout>
                <c:manualLayout>
                  <c:x val="-2.34725221323464E-4"/>
                  <c:y val="-7.5125832049075483E-2"/>
                </c:manualLayout>
              </c:layout>
              <c:showVal val="1"/>
            </c:dLbl>
            <c:spPr>
              <a:noFill/>
              <a:ln w="14222">
                <a:noFill/>
              </a:ln>
            </c:spPr>
            <c:txPr>
              <a:bodyPr/>
              <a:lstStyle/>
              <a:p>
                <a:pPr>
                  <a:defRPr sz="882" b="1" i="0" u="none" strike="noStrike" baseline="0">
                    <a:solidFill>
                      <a:schemeClr val="tx1"/>
                    </a:solidFill>
                    <a:latin typeface="Times New Roman"/>
                    <a:ea typeface="Times New Roman"/>
                    <a:cs typeface="Times New Roman"/>
                  </a:defRPr>
                </a:pPr>
                <a:endParaRPr lang="en-US"/>
              </a:p>
            </c:txPr>
            <c:showVal val="1"/>
          </c:dLbls>
          <c:cat>
            <c:strRef>
              <c:f>Sheet1!$B$1:$C$1</c:f>
              <c:strCache>
                <c:ptCount val="2"/>
                <c:pt idx="0">
                  <c:v>HORIZONTAL</c:v>
                </c:pt>
                <c:pt idx="1">
                  <c:v>COCORAS</c:v>
                </c:pt>
              </c:strCache>
            </c:strRef>
          </c:cat>
          <c:val>
            <c:numRef>
              <c:f>Sheet1!$B$3:$C$3</c:f>
              <c:numCache>
                <c:formatCode>General</c:formatCode>
                <c:ptCount val="2"/>
                <c:pt idx="0">
                  <c:v>3.8</c:v>
                </c:pt>
                <c:pt idx="1">
                  <c:v>1.3</c:v>
                </c:pt>
              </c:numCache>
            </c:numRef>
          </c:val>
        </c:ser>
        <c:ser>
          <c:idx val="2"/>
          <c:order val="2"/>
          <c:tx>
            <c:strRef>
              <c:f>Sheet1!$A$4</c:f>
              <c:strCache>
                <c:ptCount val="1"/>
                <c:pt idx="0">
                  <c:v>10</c:v>
                </c:pt>
              </c:strCache>
            </c:strRef>
          </c:tx>
          <c:spPr>
            <a:gradFill rotWithShape="0">
              <a:gsLst>
                <a:gs pos="0">
                  <a:srgbClr val="CCCCFF"/>
                </a:gs>
                <a:gs pos="100000">
                  <a:srgbClr val="CCCCFF">
                    <a:gamma/>
                    <a:shade val="46275"/>
                    <a:invGamma/>
                  </a:srgbClr>
                </a:gs>
              </a:gsLst>
              <a:lin ang="5400000" scaled="1"/>
            </a:gradFill>
            <a:ln w="7111">
              <a:solidFill>
                <a:schemeClr val="tx1"/>
              </a:solidFill>
              <a:prstDash val="solid"/>
            </a:ln>
          </c:spPr>
          <c:dLbls>
            <c:dLbl>
              <c:idx val="0"/>
              <c:layout>
                <c:manualLayout>
                  <c:x val="5.7060529050217829E-2"/>
                  <c:y val="-9.4817322236737334E-2"/>
                </c:manualLayout>
              </c:layout>
              <c:showVal val="1"/>
            </c:dLbl>
            <c:dLbl>
              <c:idx val="1"/>
              <c:layout>
                <c:manualLayout>
                  <c:x val="-4.7147755925954556E-2"/>
                  <c:y val="-4.6558705781256593E-2"/>
                </c:manualLayout>
              </c:layout>
              <c:showVal val="1"/>
            </c:dLbl>
            <c:spPr>
              <a:noFill/>
              <a:ln w="14222">
                <a:noFill/>
              </a:ln>
            </c:spPr>
            <c:txPr>
              <a:bodyPr/>
              <a:lstStyle/>
              <a:p>
                <a:pPr>
                  <a:defRPr sz="882" b="1" i="0" u="none" strike="noStrike" baseline="0">
                    <a:solidFill>
                      <a:schemeClr val="tx1"/>
                    </a:solidFill>
                    <a:latin typeface="Times New Roman"/>
                    <a:ea typeface="Times New Roman"/>
                    <a:cs typeface="Times New Roman"/>
                  </a:defRPr>
                </a:pPr>
                <a:endParaRPr lang="en-US"/>
              </a:p>
            </c:txPr>
            <c:showVal val="1"/>
          </c:dLbls>
          <c:cat>
            <c:strRef>
              <c:f>Sheet1!$B$1:$C$1</c:f>
              <c:strCache>
                <c:ptCount val="2"/>
                <c:pt idx="0">
                  <c:v>HORIZONTAL</c:v>
                </c:pt>
                <c:pt idx="1">
                  <c:v>COCORAS</c:v>
                </c:pt>
              </c:strCache>
            </c:strRef>
          </c:cat>
          <c:val>
            <c:numRef>
              <c:f>Sheet1!$B$4:$C$4</c:f>
              <c:numCache>
                <c:formatCode>General</c:formatCode>
                <c:ptCount val="2"/>
                <c:pt idx="0">
                  <c:v>2.8</c:v>
                </c:pt>
                <c:pt idx="1">
                  <c:v>9.8000000000000007</c:v>
                </c:pt>
              </c:numCache>
            </c:numRef>
          </c:val>
        </c:ser>
        <c:gapDepth val="0"/>
        <c:shape val="box"/>
        <c:axId val="36552704"/>
        <c:axId val="36554240"/>
        <c:axId val="0"/>
      </c:bar3DChart>
      <c:catAx>
        <c:axId val="36552704"/>
        <c:scaling>
          <c:orientation val="minMax"/>
        </c:scaling>
        <c:axPos val="b"/>
        <c:numFmt formatCode="General" sourceLinked="1"/>
        <c:tickLblPos val="low"/>
        <c:spPr>
          <a:ln w="1778">
            <a:solidFill>
              <a:schemeClr val="tx1"/>
            </a:solidFill>
            <a:prstDash val="solid"/>
          </a:ln>
        </c:spPr>
        <c:txPr>
          <a:bodyPr rot="0" vert="horz"/>
          <a:lstStyle/>
          <a:p>
            <a:pPr>
              <a:defRPr sz="882" b="1" i="0" u="none" strike="noStrike" baseline="0">
                <a:solidFill>
                  <a:schemeClr val="tx1"/>
                </a:solidFill>
                <a:latin typeface="Times New Roman"/>
                <a:ea typeface="Times New Roman"/>
                <a:cs typeface="Times New Roman"/>
              </a:defRPr>
            </a:pPr>
            <a:endParaRPr lang="en-US"/>
          </a:p>
        </c:txPr>
        <c:crossAx val="36554240"/>
        <c:crosses val="autoZero"/>
        <c:auto val="1"/>
        <c:lblAlgn val="ctr"/>
        <c:lblOffset val="100"/>
        <c:tickLblSkip val="1"/>
        <c:tickMarkSkip val="1"/>
      </c:catAx>
      <c:valAx>
        <c:axId val="36554240"/>
        <c:scaling>
          <c:orientation val="minMax"/>
          <c:max val="10"/>
        </c:scaling>
        <c:axPos val="l"/>
        <c:majorGridlines>
          <c:spPr>
            <a:ln w="1778">
              <a:solidFill>
                <a:schemeClr val="tx1"/>
              </a:solidFill>
              <a:prstDash val="solid"/>
            </a:ln>
          </c:spPr>
        </c:majorGridlines>
        <c:numFmt formatCode="0" sourceLinked="0"/>
        <c:tickLblPos val="nextTo"/>
        <c:spPr>
          <a:ln w="1778">
            <a:solidFill>
              <a:schemeClr val="tx1"/>
            </a:solidFill>
            <a:prstDash val="solid"/>
          </a:ln>
        </c:spPr>
        <c:txPr>
          <a:bodyPr rot="0" vert="horz"/>
          <a:lstStyle/>
          <a:p>
            <a:pPr>
              <a:defRPr sz="882" b="1" i="0" u="none" strike="noStrike" baseline="0">
                <a:solidFill>
                  <a:schemeClr val="tx1"/>
                </a:solidFill>
                <a:latin typeface="Times New Roman"/>
                <a:ea typeface="Times New Roman"/>
                <a:cs typeface="Times New Roman"/>
              </a:defRPr>
            </a:pPr>
            <a:endParaRPr lang="en-US"/>
          </a:p>
        </c:txPr>
        <c:crossAx val="36552704"/>
        <c:crosses val="autoZero"/>
        <c:crossBetween val="between"/>
      </c:valAx>
      <c:spPr>
        <a:noFill/>
        <a:ln w="25386">
          <a:noFill/>
        </a:ln>
      </c:spPr>
    </c:plotArea>
    <c:legend>
      <c:legendPos val="r"/>
      <c:layout>
        <c:manualLayout>
          <c:xMode val="edge"/>
          <c:yMode val="edge"/>
          <c:x val="0.17307691926032878"/>
          <c:y val="0.25649349243715669"/>
          <c:w val="0.36538469553309677"/>
          <c:h val="8.4415672267770747E-2"/>
        </c:manualLayout>
      </c:layout>
      <c:spPr>
        <a:noFill/>
        <a:ln w="1778">
          <a:solidFill>
            <a:schemeClr val="tx1"/>
          </a:solidFill>
          <a:prstDash val="solid"/>
        </a:ln>
      </c:spPr>
      <c:txPr>
        <a:bodyPr/>
        <a:lstStyle/>
        <a:p>
          <a:pPr>
            <a:defRPr sz="1299" b="1" i="0" u="none" strike="noStrike" baseline="0">
              <a:solidFill>
                <a:schemeClr val="tx1"/>
              </a:solidFill>
              <a:latin typeface="Times New Roman"/>
              <a:ea typeface="Times New Roman"/>
              <a:cs typeface="Times New Roman"/>
            </a:defRPr>
          </a:pPr>
          <a:endParaRPr lang="en-US"/>
        </a:p>
      </c:txPr>
    </c:legend>
    <c:plotVisOnly val="1"/>
    <c:dispBlanksAs val="gap"/>
  </c:chart>
  <c:spPr>
    <a:solidFill>
      <a:srgbClr val="FFFFCC"/>
    </a:solidFill>
    <a:ln>
      <a:noFill/>
    </a:ln>
  </c:spPr>
  <c:txPr>
    <a:bodyPr/>
    <a:lstStyle/>
    <a:p>
      <a:pPr>
        <a:defRPr sz="882" b="1" i="0" u="none" strike="noStrike" baseline="0">
          <a:solidFill>
            <a:schemeClr val="tx1"/>
          </a:solidFill>
          <a:latin typeface="Times New Roman"/>
          <a:ea typeface="Times New Roman"/>
          <a:cs typeface="Times New Roman"/>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880B83-2E7D-4D18-B8C5-68D81A537DD7}" type="datetimeFigureOut">
              <a:rPr lang="pt-BR" smtClean="0"/>
              <a:pPr/>
              <a:t>22/06/2011</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76D0F8-248B-4F80-A900-A4816F595732}"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6676D0F8-248B-4F80-A900-A4816F595732}" type="slidenum">
              <a:rPr lang="pt-BR" smtClean="0"/>
              <a:pPr/>
              <a:t>50</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49C734E0-E68F-4D80-9B63-9DA4B53FE205}" type="datetimeFigureOut">
              <a:rPr lang="pt-BR" smtClean="0"/>
              <a:pPr/>
              <a:t>22/06/2011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6DBDB810-2134-420D-84F0-835B2D0F8ED4}"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C734E0-E68F-4D80-9B63-9DA4B53FE205}" type="datetimeFigureOut">
              <a:rPr lang="pt-BR" smtClean="0"/>
              <a:pPr/>
              <a:t>22/06/2011</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BDB810-2134-420D-84F0-835B2D0F8ED4}"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ideo" Target="file:///C:\Users\Veronoca\Documents\DESPEDIDA_HUGO\La-cumparsita.wmv"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7.jpe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unicamp.br/unicamp/imagens/hugosabatino290x240jpg" TargetMode="Externa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6.xml"/><Relationship Id="rId1" Type="http://schemas.openxmlformats.org/officeDocument/2006/relationships/audio" Target="file:///C:\HUGO\DESPEDIDA\FINAL\FINAL%20FINAL\ARQUIVO%20SEM%20FILM\mercedes%20sosa%20-%20el%20tiempo%20pasa.mp3" TargetMode="Externa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video" Target="file:///C:\Users\Usuario\Desktop\MERCEDES%20SOSA,%20BETH%20CARVALHO%20E%20GANDHI.wmv" TargetMode="Externa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2.jpeg"/><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audio" Target="file:///C:\HUGO\DESPEDIDA\FINAL\FINAL%20FINAL\ARQUIVO%20SEM%20FILM\Adios%20muchachos%20Gardel.m4a" TargetMode="External"/><Relationship Id="rId4" Type="http://schemas.openxmlformats.org/officeDocument/2006/relationships/image" Target="../media/image64.jpeg"/></Relationships>
</file>

<file path=ppt/slides/_rels/slide5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7.xml"/><Relationship Id="rId1" Type="http://schemas.openxmlformats.org/officeDocument/2006/relationships/video" Target="file:///C:\HUGO\DESPEDIDA\Carta%20de%20Madrid-V.Portugu&#233;s.wmv"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file:///C:\Users\Veronoca\Documents\DESPEDIDA_HUGO\Cantares%20Serrat.mp3" TargetMode="Externa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ítulo 1"/>
          <p:cNvSpPr>
            <a:spLocks noGrp="1"/>
          </p:cNvSpPr>
          <p:nvPr>
            <p:ph type="title"/>
          </p:nvPr>
        </p:nvSpPr>
        <p:spPr>
          <a:xfrm>
            <a:off x="457200" y="274638"/>
            <a:ext cx="8229600" cy="4449762"/>
          </a:xfrm>
        </p:spPr>
        <p:txBody>
          <a:bodyPr/>
          <a:lstStyle/>
          <a:p>
            <a:r>
              <a:rPr lang="pt-BR" b="1" dirty="0" smtClean="0"/>
              <a:t>REFLEXÕES SOBRE A APOSENTADORIA DO PROFESSOR HUGO SABATINO NA UNIVERSIDADE ESTADUAL DE CAMPINAS – SP - BRASIL</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aixaDeTexto 1"/>
          <p:cNvSpPr txBox="1">
            <a:spLocks noChangeArrowheads="1"/>
          </p:cNvSpPr>
          <p:nvPr/>
        </p:nvSpPr>
        <p:spPr bwMode="auto">
          <a:xfrm>
            <a:off x="5357818" y="285728"/>
            <a:ext cx="3571900" cy="2585323"/>
          </a:xfrm>
          <a:prstGeom prst="rect">
            <a:avLst/>
          </a:prstGeom>
          <a:noFill/>
          <a:ln w="9525">
            <a:noFill/>
            <a:miter lim="800000"/>
            <a:headEnd/>
            <a:tailEnd/>
          </a:ln>
        </p:spPr>
        <p:txBody>
          <a:bodyPr wrap="square">
            <a:spAutoFit/>
          </a:bodyPr>
          <a:lstStyle/>
          <a:p>
            <a:r>
              <a:rPr lang="pt-BR" dirty="0" smtClean="0"/>
              <a:t>Nasci em </a:t>
            </a:r>
            <a:r>
              <a:rPr lang="pt-BR" dirty="0" err="1" smtClean="0"/>
              <a:t>Mendoza</a:t>
            </a:r>
            <a:r>
              <a:rPr lang="pt-BR" dirty="0" smtClean="0"/>
              <a:t>  (Argentina) ao pé da cordilheira dos Andes. </a:t>
            </a:r>
          </a:p>
          <a:p>
            <a:r>
              <a:rPr lang="pt-BR" dirty="0" smtClean="0"/>
              <a:t>Aos 18 anos desci da cordilheira para realizar meus estudos universitários  na cidade de córdoba. Realizei meu doutorado e especialização em Montevidéu (Uruguai) e posteriormente minha livre docência em Campinas (Brasil).  </a:t>
            </a:r>
            <a:endParaRPr lang="pt-BR" dirty="0"/>
          </a:p>
        </p:txBody>
      </p:sp>
      <p:pic>
        <p:nvPicPr>
          <p:cNvPr id="9219" name="Imagem 1" descr="F:\CURSO DE HISTORIA\presentacionch\21PRESENTACION_CURSO_HISTORIA_72_page_21.jpg"/>
          <p:cNvPicPr>
            <a:picLocks noChangeAspect="1" noChangeArrowheads="1"/>
          </p:cNvPicPr>
          <p:nvPr/>
        </p:nvPicPr>
        <p:blipFill>
          <a:blip r:embed="rId2" cstate="print"/>
          <a:srcRect l="10443" t="24671" r="26895" b="9539"/>
          <a:stretch>
            <a:fillRect/>
          </a:stretch>
        </p:blipFill>
        <p:spPr bwMode="auto">
          <a:xfrm>
            <a:off x="5898" y="1643050"/>
            <a:ext cx="5314987" cy="3937027"/>
          </a:xfrm>
          <a:prstGeom prst="rect">
            <a:avLst/>
          </a:prstGeom>
          <a:noFill/>
          <a:ln w="9525">
            <a:noFill/>
            <a:miter lim="800000"/>
            <a:headEnd/>
            <a:tailEnd/>
          </a:ln>
        </p:spPr>
      </p:pic>
      <p:pic>
        <p:nvPicPr>
          <p:cNvPr id="4" name="Picture 4" descr="C:\COPIA DEZEMBRO 2010\COPIA DEZEMBRO 2010 DISCO E\livro\Parto Humanizado\fotos\BEN-CAL1.JPG"/>
          <p:cNvPicPr>
            <a:picLocks noChangeAspect="1" noChangeArrowheads="1"/>
          </p:cNvPicPr>
          <p:nvPr/>
        </p:nvPicPr>
        <p:blipFill>
          <a:blip r:embed="rId3" cstate="print"/>
          <a:srcRect/>
          <a:stretch>
            <a:fillRect/>
          </a:stretch>
        </p:blipFill>
        <p:spPr bwMode="auto">
          <a:xfrm>
            <a:off x="5429256" y="3000372"/>
            <a:ext cx="3300857" cy="3857628"/>
          </a:xfrm>
          <a:prstGeom prst="rect">
            <a:avLst/>
          </a:prstGeom>
          <a:noFill/>
          <a:ln w="9525">
            <a:noFill/>
            <a:miter lim="800000"/>
            <a:headEnd/>
            <a:tailEnd/>
          </a:ln>
        </p:spPr>
      </p:pic>
      <p:sp>
        <p:nvSpPr>
          <p:cNvPr id="5" name="CaixaDeTexto 5"/>
          <p:cNvSpPr txBox="1">
            <a:spLocks noChangeArrowheads="1"/>
          </p:cNvSpPr>
          <p:nvPr/>
        </p:nvSpPr>
        <p:spPr bwMode="auto">
          <a:xfrm>
            <a:off x="2292628" y="5801276"/>
            <a:ext cx="3136628" cy="307777"/>
          </a:xfrm>
          <a:prstGeom prst="rect">
            <a:avLst/>
          </a:prstGeom>
          <a:noFill/>
          <a:ln w="9525">
            <a:noFill/>
            <a:miter lim="800000"/>
            <a:headEnd/>
            <a:tailEnd/>
          </a:ln>
        </p:spPr>
        <p:txBody>
          <a:bodyPr wrap="none">
            <a:spAutoFit/>
          </a:bodyPr>
          <a:lstStyle/>
          <a:p>
            <a:pPr algn="r"/>
            <a:r>
              <a:rPr lang="pt-BR" sz="1400" dirty="0" smtClean="0"/>
              <a:t>meu pai Benito A. Sabatino (1916- 1975)</a:t>
            </a:r>
            <a:endParaRPr lang="pt-BR" sz="1400" dirty="0"/>
          </a:p>
        </p:txBody>
      </p:sp>
      <p:sp>
        <p:nvSpPr>
          <p:cNvPr id="6" name="Retângulo 5"/>
          <p:cNvSpPr/>
          <p:nvPr/>
        </p:nvSpPr>
        <p:spPr>
          <a:xfrm>
            <a:off x="0" y="0"/>
            <a:ext cx="5357818" cy="150017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0" y="6072206"/>
            <a:ext cx="5357818" cy="78579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143108" y="4305938"/>
            <a:ext cx="3857652" cy="1200329"/>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rPr>
              <a:t>REFLEXÕES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MINHA NACIONALIDADE E SENTIMENTOS</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5078313"/>
          </a:xfrm>
          <a:prstGeom prst="rect">
            <a:avLst/>
          </a:prstGeom>
        </p:spPr>
        <p:txBody>
          <a:bodyPr>
            <a:spAutoFit/>
          </a:bodyPr>
          <a:lstStyle/>
          <a:p>
            <a:pPr algn="just"/>
            <a:r>
              <a:rPr lang="pt-BR" b="1" dirty="0" smtClean="0">
                <a:cs typeface="Arial" charset="0"/>
              </a:rPr>
              <a:t>Tenho o privilegio de possuir duas nacionalidades, uma por obrigação (nela nasci) e outra por opção, ambas me permitiram percorrer e usufruir caminhos diferentes e obter benefícios em cada uma. Porém certos costumes e sentimentos adquiridos na Argentina não posso renunciar como minha religião e a seleção de futebol, a equipe do Boca Junior. </a:t>
            </a:r>
          </a:p>
          <a:p>
            <a:pPr algn="just"/>
            <a:r>
              <a:rPr lang="pt-BR" b="1" dirty="0" smtClean="0">
                <a:cs typeface="Arial" charset="0"/>
              </a:rPr>
              <a:t>Aprendi a partejar ao lado de parteiras profissionais na maternidade Nacional de Córdoba na Argentina, nela aprendi a dar os primeiros passos na atenção médica às gestantes que procuraram essa maternidade. Porém foi na Unicamp onde percebi que esta atenção além de médica deve ser também humana, para ajudar casais em um momento tão importante na formação da família.</a:t>
            </a:r>
            <a:endParaRPr lang="pt-BR" b="1" dirty="0">
              <a:cs typeface="Arial" charset="0"/>
            </a:endParaRPr>
          </a:p>
        </p:txBody>
      </p:sp>
      <p:pic>
        <p:nvPicPr>
          <p:cNvPr id="8" name="Picture 4" descr="http://upload.wikimedia.org/wikipedia/commons/thumb/f/ff/Coat_of_arms_of_Argentina.svg/75px-Coat_of_arms_of_Argentina.svg.png"/>
          <p:cNvPicPr>
            <a:picLocks noChangeAspect="1" noChangeArrowheads="1"/>
          </p:cNvPicPr>
          <p:nvPr/>
        </p:nvPicPr>
        <p:blipFill>
          <a:blip r:embed="rId2" cstate="print"/>
          <a:srcRect/>
          <a:stretch>
            <a:fillRect/>
          </a:stretch>
        </p:blipFill>
        <p:spPr bwMode="auto">
          <a:xfrm>
            <a:off x="785786" y="5179603"/>
            <a:ext cx="1187968" cy="1678397"/>
          </a:xfrm>
          <a:prstGeom prst="rect">
            <a:avLst/>
          </a:prstGeom>
          <a:noFill/>
          <a:ln w="9525">
            <a:noFill/>
            <a:miter lim="800000"/>
            <a:headEnd/>
            <a:tailEnd/>
          </a:ln>
        </p:spPr>
      </p:pic>
      <p:pic>
        <p:nvPicPr>
          <p:cNvPr id="9" name="Picture 4"/>
          <p:cNvPicPr>
            <a:picLocks noChangeAspect="1" noChangeArrowheads="1"/>
          </p:cNvPicPr>
          <p:nvPr/>
        </p:nvPicPr>
        <p:blipFill>
          <a:blip r:embed="rId3" cstate="print"/>
          <a:srcRect/>
          <a:stretch>
            <a:fillRect/>
          </a:stretch>
        </p:blipFill>
        <p:spPr bwMode="auto">
          <a:xfrm>
            <a:off x="2214546" y="5429264"/>
            <a:ext cx="1257296" cy="1257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ítulo 1"/>
          <p:cNvSpPr>
            <a:spLocks noGrp="1"/>
          </p:cNvSpPr>
          <p:nvPr>
            <p:ph type="title"/>
          </p:nvPr>
        </p:nvSpPr>
        <p:spPr>
          <a:xfrm>
            <a:off x="304800" y="2133600"/>
            <a:ext cx="8229600" cy="1143000"/>
          </a:xfrm>
        </p:spPr>
        <p:txBody>
          <a:bodyPr/>
          <a:lstStyle/>
          <a:p>
            <a:r>
              <a:rPr lang="pt-BR" b="1" smtClean="0"/>
              <a:t>REFLEXÕES SOBRE O TANGO</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CaixaDeTexto 2"/>
          <p:cNvSpPr txBox="1">
            <a:spLocks noChangeArrowheads="1"/>
          </p:cNvSpPr>
          <p:nvPr/>
        </p:nvSpPr>
        <p:spPr bwMode="auto">
          <a:xfrm>
            <a:off x="827584" y="5085184"/>
            <a:ext cx="2133600" cy="369888"/>
          </a:xfrm>
          <a:prstGeom prst="rect">
            <a:avLst/>
          </a:prstGeom>
          <a:noFill/>
          <a:ln w="9525">
            <a:noFill/>
            <a:miter lim="800000"/>
            <a:headEnd/>
            <a:tailEnd/>
          </a:ln>
        </p:spPr>
        <p:txBody>
          <a:bodyPr>
            <a:spAutoFit/>
          </a:bodyPr>
          <a:lstStyle/>
          <a:p>
            <a:r>
              <a:rPr lang="pt-BR" b="1" dirty="0"/>
              <a:t>A  CUMPARCITA</a:t>
            </a:r>
          </a:p>
        </p:txBody>
      </p:sp>
      <p:pic>
        <p:nvPicPr>
          <p:cNvPr id="77827" name="Picture 4" descr="C:\COPIA DEZEMBRO 2010\COPIA DEZEMBRO 2010 DISCO F\FOTOS\FOTOS\agenda\Hugo bombonera.JPG"/>
          <p:cNvPicPr>
            <a:picLocks noChangeAspect="1" noChangeArrowheads="1"/>
          </p:cNvPicPr>
          <p:nvPr/>
        </p:nvPicPr>
        <p:blipFill>
          <a:blip r:embed="rId2" cstate="print"/>
          <a:srcRect/>
          <a:stretch>
            <a:fillRect/>
          </a:stretch>
        </p:blipFill>
        <p:spPr bwMode="auto">
          <a:xfrm>
            <a:off x="152400" y="152400"/>
            <a:ext cx="3810000" cy="2857500"/>
          </a:xfrm>
          <a:prstGeom prst="rect">
            <a:avLst/>
          </a:prstGeom>
          <a:noFill/>
          <a:ln w="9525">
            <a:noFill/>
            <a:miter lim="800000"/>
            <a:headEnd/>
            <a:tailEnd/>
          </a:ln>
        </p:spPr>
      </p:pic>
      <p:sp>
        <p:nvSpPr>
          <p:cNvPr id="77828" name="CaixaDeTexto 4"/>
          <p:cNvSpPr txBox="1">
            <a:spLocks noChangeArrowheads="1"/>
          </p:cNvSpPr>
          <p:nvPr/>
        </p:nvSpPr>
        <p:spPr bwMode="auto">
          <a:xfrm>
            <a:off x="4211960" y="1412776"/>
            <a:ext cx="3810000" cy="369888"/>
          </a:xfrm>
          <a:prstGeom prst="rect">
            <a:avLst/>
          </a:prstGeom>
          <a:noFill/>
          <a:ln w="9525">
            <a:noFill/>
            <a:miter lim="800000"/>
            <a:headEnd/>
            <a:tailEnd/>
          </a:ln>
        </p:spPr>
        <p:txBody>
          <a:bodyPr>
            <a:spAutoFit/>
          </a:bodyPr>
          <a:lstStyle/>
          <a:p>
            <a:r>
              <a:rPr lang="pt-BR" b="1" dirty="0"/>
              <a:t>A BOMBONERA (ARGENTINA)</a:t>
            </a:r>
          </a:p>
        </p:txBody>
      </p:sp>
      <p:pic>
        <p:nvPicPr>
          <p:cNvPr id="77829" name="Picture 6" descr="H:\FOTOS\TANGO\P1010307.JPG"/>
          <p:cNvPicPr>
            <a:picLocks noChangeAspect="1" noChangeArrowheads="1"/>
          </p:cNvPicPr>
          <p:nvPr/>
        </p:nvPicPr>
        <p:blipFill>
          <a:blip r:embed="rId3" cstate="print"/>
          <a:srcRect/>
          <a:stretch>
            <a:fillRect/>
          </a:stretch>
        </p:blipFill>
        <p:spPr bwMode="auto">
          <a:xfrm>
            <a:off x="4427984" y="3356992"/>
            <a:ext cx="4187957" cy="31409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6858016"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La-cumparsita.wmv">
            <a:hlinkClick r:id="" action="ppaction://media"/>
          </p:cNvPr>
          <p:cNvPicPr>
            <a:picLocks noRot="1" noChangeAspect="1"/>
          </p:cNvPicPr>
          <p:nvPr>
            <a:videoFile r:link="rId1"/>
          </p:nvPr>
        </p:nvPicPr>
        <p:blipFill>
          <a:blip r:embed="rId3" cstate="print"/>
          <a:srcRect/>
          <a:stretch>
            <a:fillRect/>
          </a:stretch>
        </p:blipFill>
        <p:spPr bwMode="auto">
          <a:xfrm>
            <a:off x="1115616" y="2823956"/>
            <a:ext cx="5184576" cy="3888433"/>
          </a:xfrm>
          <a:prstGeom prst="rect">
            <a:avLst/>
          </a:prstGeom>
          <a:noFill/>
          <a:ln w="9525">
            <a:noFill/>
            <a:miter lim="800000"/>
            <a:headEnd/>
            <a:tailEnd/>
          </a:ln>
        </p:spPr>
      </p:pic>
      <p:sp>
        <p:nvSpPr>
          <p:cNvPr id="3" name="CaixaDeTexto 2"/>
          <p:cNvSpPr txBox="1">
            <a:spLocks noChangeArrowheads="1"/>
          </p:cNvSpPr>
          <p:nvPr/>
        </p:nvSpPr>
        <p:spPr bwMode="auto">
          <a:xfrm>
            <a:off x="6858016" y="3630616"/>
            <a:ext cx="2133600" cy="369888"/>
          </a:xfrm>
          <a:prstGeom prst="rect">
            <a:avLst/>
          </a:prstGeom>
          <a:noFill/>
          <a:ln w="9525">
            <a:noFill/>
            <a:miter lim="800000"/>
            <a:headEnd/>
            <a:tailEnd/>
          </a:ln>
        </p:spPr>
        <p:txBody>
          <a:bodyPr>
            <a:spAutoFit/>
          </a:bodyPr>
          <a:lstStyle/>
          <a:p>
            <a:r>
              <a:rPr lang="pt-BR" b="1" dirty="0"/>
              <a:t>A  CUMPARCITA</a:t>
            </a:r>
          </a:p>
        </p:txBody>
      </p:sp>
      <p:sp>
        <p:nvSpPr>
          <p:cNvPr id="4" name="Rectangle 4"/>
          <p:cNvSpPr>
            <a:spLocks noChangeArrowheads="1"/>
          </p:cNvSpPr>
          <p:nvPr/>
        </p:nvSpPr>
        <p:spPr bwMode="auto">
          <a:xfrm>
            <a:off x="0" y="0"/>
            <a:ext cx="6786578" cy="2800767"/>
          </a:xfrm>
          <a:prstGeom prst="rect">
            <a:avLst/>
          </a:prstGeom>
          <a:noFill/>
          <a:ln w="9525">
            <a:noFill/>
            <a:miter lim="800000"/>
            <a:headEnd/>
            <a:tailEnd/>
          </a:ln>
        </p:spPr>
        <p:txBody>
          <a:bodyPr wrap="square" anchor="ctr">
            <a:spAutoFit/>
          </a:bodyPr>
          <a:lstStyle/>
          <a:p>
            <a:pPr eaLnBrk="0" hangingPunct="0"/>
            <a:r>
              <a:rPr lang="pt-BR" sz="1600" dirty="0">
                <a:ea typeface="Calibri" pitchFamily="34" charset="0"/>
                <a:cs typeface="Times New Roman" pitchFamily="18" charset="0"/>
              </a:rPr>
              <a:t>Si sou veres, que ainda dentro de minha alma, conservo aquele carinho que tive para ti...  Quem sabe si sou veres que nunca te esqueci, volvendo a teu passado te lembraras de mi...  Os amigos já não vem nem sequeira a visitar me, ninguém deseja consolar me na minha aflição... Desde o dia que te foste sento angustias no meu peito, fala, mulher, ¿que hás feito   de mi pobre coração? Porem  eu sempre te lembro  com o carinho santo que tive para ti. E estás em todas partes, pedaço de minha vida, e aqueles olhos que foram minha alegria os procuro por todas partes  e não os posso encontrar. Ao pássaro abandonado  já nem o sol da </a:t>
            </a:r>
            <a:r>
              <a:rPr lang="pt-BR" sz="1600" dirty="0" err="1">
                <a:ea typeface="Calibri" pitchFamily="34" charset="0"/>
                <a:cs typeface="Times New Roman" pitchFamily="18" charset="0"/>
              </a:rPr>
              <a:t>manhana</a:t>
            </a:r>
            <a:r>
              <a:rPr lang="pt-BR" sz="1600" dirty="0">
                <a:ea typeface="Calibri" pitchFamily="34" charset="0"/>
                <a:cs typeface="Times New Roman" pitchFamily="18" charset="0"/>
              </a:rPr>
              <a:t> assoma pela janela como quando você estava, e aquele cachorro companheiro,  que por tu ausência não </a:t>
            </a:r>
            <a:r>
              <a:rPr lang="pt-BR" sz="1600" dirty="0" err="1">
                <a:ea typeface="Calibri" pitchFamily="34" charset="0"/>
                <a:cs typeface="Times New Roman" pitchFamily="18" charset="0"/>
              </a:rPr>
              <a:t>comía</a:t>
            </a:r>
            <a:r>
              <a:rPr lang="pt-BR" sz="1600" dirty="0">
                <a:ea typeface="Calibri" pitchFamily="34" charset="0"/>
                <a:cs typeface="Times New Roman" pitchFamily="18" charset="0"/>
              </a:rPr>
              <a:t>, ao verme sozinho outro dia também me deixo...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4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p:cTn id="12"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428596" y="4286256"/>
            <a:ext cx="5500710" cy="1200329"/>
          </a:xfrm>
          <a:prstGeom prst="rect">
            <a:avLst/>
          </a:prstGeom>
        </p:spPr>
        <p:txBody>
          <a:bodyPr wrap="square">
            <a:spAutoFit/>
          </a:bodyPr>
          <a:lstStyle/>
          <a:p>
            <a:pPr algn="r"/>
            <a:r>
              <a:rPr lang="pt-BR" sz="2400" b="1" dirty="0" smtClean="0">
                <a:solidFill>
                  <a:schemeClr val="tx1">
                    <a:lumMod val="65000"/>
                    <a:lumOff val="35000"/>
                  </a:schemeClr>
                </a:solidFill>
              </a:rPr>
              <a:t>REFLEXÕES SOBRE</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MEU APRENDIZADO</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HUMANIZADO</a:t>
            </a:r>
            <a:endParaRPr lang="pt-BR" sz="2400" b="1"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1960" y="260648"/>
            <a:ext cx="4572000" cy="2585323"/>
          </a:xfrm>
          <a:prstGeom prst="rect">
            <a:avLst/>
          </a:prstGeom>
        </p:spPr>
        <p:txBody>
          <a:bodyPr>
            <a:spAutoFit/>
          </a:bodyPr>
          <a:lstStyle/>
          <a:p>
            <a:pPr algn="just">
              <a:spcBef>
                <a:spcPct val="50000"/>
              </a:spcBef>
              <a:defRPr/>
            </a:pPr>
            <a:r>
              <a:rPr lang="pt-BR" b="1" dirty="0" smtClean="0">
                <a:cs typeface="Arial" charset="0"/>
              </a:rPr>
              <a:t>Aprendi a partejar ao lado de parteiras profissionais na maternidade Nacional de Córdoba na Argentina, nela aprendi a dar os primeiros passos na atenção médica ás gestantes que procuraram essa maternidade. Porém foi na Unicamp onde percebi que esta atenção além de médica deve ser também humana, para ajudar casais em um momento tão importante na formação da família.</a:t>
            </a:r>
            <a:endParaRPr lang="pt-BR" b="1" i="1" dirty="0">
              <a:latin typeface="+mj-lt"/>
              <a:cs typeface="Arial" pitchFamily="34" charset="0"/>
            </a:endParaRPr>
          </a:p>
        </p:txBody>
      </p:sp>
      <p:pic>
        <p:nvPicPr>
          <p:cNvPr id="4" name="Picture 6" descr="C:\COPIA DEZEMBRO 2010\COPIA DEZEMBRO 2010 DISCO E\livro\Parto Humanizado\fotos\TUTI.JPG"/>
          <p:cNvPicPr>
            <a:picLocks noChangeAspect="1" noChangeArrowheads="1"/>
          </p:cNvPicPr>
          <p:nvPr/>
        </p:nvPicPr>
        <p:blipFill>
          <a:blip r:embed="rId2" cstate="print"/>
          <a:srcRect/>
          <a:stretch>
            <a:fillRect/>
          </a:stretch>
        </p:blipFill>
        <p:spPr bwMode="auto">
          <a:xfrm>
            <a:off x="323528" y="127620"/>
            <a:ext cx="3600450" cy="4381500"/>
          </a:xfrm>
          <a:prstGeom prst="rect">
            <a:avLst/>
          </a:prstGeom>
          <a:noFill/>
          <a:ln w="9525">
            <a:noFill/>
            <a:miter lim="800000"/>
            <a:headEnd/>
            <a:tailEnd/>
          </a:ln>
        </p:spPr>
      </p:pic>
      <p:pic>
        <p:nvPicPr>
          <p:cNvPr id="5" name="Picture 3" descr="H:\FOTOS\cadeira2.jpg"/>
          <p:cNvPicPr>
            <a:picLocks noChangeAspect="1" noChangeArrowheads="1"/>
          </p:cNvPicPr>
          <p:nvPr/>
        </p:nvPicPr>
        <p:blipFill>
          <a:blip r:embed="rId3" cstate="print"/>
          <a:srcRect/>
          <a:stretch>
            <a:fillRect/>
          </a:stretch>
        </p:blipFill>
        <p:spPr bwMode="auto">
          <a:xfrm>
            <a:off x="5364088" y="3429000"/>
            <a:ext cx="3429000" cy="3429000"/>
          </a:xfrm>
          <a:prstGeom prst="rect">
            <a:avLst/>
          </a:prstGeom>
          <a:noFill/>
          <a:ln w="9525">
            <a:noFill/>
            <a:miter lim="800000"/>
            <a:headEnd/>
            <a:tailEnd/>
          </a:ln>
        </p:spPr>
      </p:pic>
      <p:sp>
        <p:nvSpPr>
          <p:cNvPr id="6" name="CaixaDeTexto 3"/>
          <p:cNvSpPr txBox="1">
            <a:spLocks noChangeArrowheads="1"/>
          </p:cNvSpPr>
          <p:nvPr/>
        </p:nvSpPr>
        <p:spPr bwMode="auto">
          <a:xfrm>
            <a:off x="1403648" y="5157192"/>
            <a:ext cx="3983360" cy="1323975"/>
          </a:xfrm>
          <a:prstGeom prst="rect">
            <a:avLst/>
          </a:prstGeom>
          <a:noFill/>
          <a:ln w="9525">
            <a:noFill/>
            <a:miter lim="800000"/>
            <a:headEnd/>
            <a:tailEnd/>
          </a:ln>
        </p:spPr>
        <p:txBody>
          <a:bodyPr wrap="square">
            <a:spAutoFit/>
          </a:bodyPr>
          <a:lstStyle/>
          <a:p>
            <a:pPr algn="ctr"/>
            <a:r>
              <a:rPr lang="pt-BR" sz="1600" b="1" dirty="0"/>
              <a:t>PRIMEIRA CADEIRA DE PARTO </a:t>
            </a:r>
          </a:p>
          <a:p>
            <a:pPr algn="ctr"/>
            <a:r>
              <a:rPr lang="pt-BR" sz="1600" b="1" dirty="0"/>
              <a:t>FEITA PELO ENTÃO ALUNO DE MEDICINA </a:t>
            </a:r>
          </a:p>
          <a:p>
            <a:pPr algn="ctr"/>
            <a:r>
              <a:rPr lang="pt-BR" sz="1600" b="1" dirty="0"/>
              <a:t>JAILSON SANCHEZ, PARA O PARTO DE SUA ESPOSA RUBIA MITIKO, FUKUDA AONDE </a:t>
            </a:r>
          </a:p>
          <a:p>
            <a:pPr algn="ctr"/>
            <a:r>
              <a:rPr lang="pt-BR" sz="1600" b="1" dirty="0"/>
              <a:t>NASCEU O TUTI NO ANO DE 1980</a:t>
            </a:r>
          </a:p>
        </p:txBody>
      </p:sp>
      <p:sp>
        <p:nvSpPr>
          <p:cNvPr id="7" name="CaixaDeTexto 6"/>
          <p:cNvSpPr txBox="1">
            <a:spLocks noChangeArrowheads="1"/>
          </p:cNvSpPr>
          <p:nvPr/>
        </p:nvSpPr>
        <p:spPr bwMode="auto">
          <a:xfrm>
            <a:off x="971600" y="4437112"/>
            <a:ext cx="696913" cy="369888"/>
          </a:xfrm>
          <a:prstGeom prst="rect">
            <a:avLst/>
          </a:prstGeom>
          <a:noFill/>
          <a:ln w="9525">
            <a:noFill/>
            <a:miter lim="800000"/>
            <a:headEnd/>
            <a:tailEnd/>
          </a:ln>
        </p:spPr>
        <p:txBody>
          <a:bodyPr wrap="none">
            <a:spAutoFit/>
          </a:bodyPr>
          <a:lstStyle/>
          <a:p>
            <a:r>
              <a:rPr lang="pt-BR" b="1" dirty="0"/>
              <a:t>TUTI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139952" y="404664"/>
            <a:ext cx="4572000" cy="3693319"/>
          </a:xfrm>
          <a:prstGeom prst="rect">
            <a:avLst/>
          </a:prstGeom>
        </p:spPr>
        <p:txBody>
          <a:bodyPr>
            <a:spAutoFit/>
          </a:bodyPr>
          <a:lstStyle/>
          <a:p>
            <a:pPr algn="just">
              <a:spcBef>
                <a:spcPct val="50000"/>
              </a:spcBef>
              <a:defRPr/>
            </a:pPr>
            <a:r>
              <a:rPr lang="pt-BR" b="1" dirty="0" smtClean="0">
                <a:latin typeface="+mj-lt"/>
                <a:cs typeface="Arial" pitchFamily="34" charset="0"/>
              </a:rPr>
              <a:t>Estudei </a:t>
            </a:r>
            <a:r>
              <a:rPr lang="pt-BR" b="1" dirty="0">
                <a:latin typeface="+mj-lt"/>
                <a:cs typeface="Arial" pitchFamily="34" charset="0"/>
              </a:rPr>
              <a:t>e tentei aperfeiçoar o oficio de atender partos de outros que antes o aprenderam de outros, e me reconforta pensar que com meu trabalho tenha contribuído e ajudado a aprendizagem aos que futuramente o farão (no último Congresso de Humanização em Brasília participaram mais de 5.000 profissionais). Meu aporte (idéias) e as de muitos que a aceitam estão expressas nos artigos e revistas, capítulos de livros e livros que conseguimos publicar graças aos benefícios desta significante Universidade.</a:t>
            </a:r>
            <a:r>
              <a:rPr lang="pt-BR" b="1" i="1" dirty="0">
                <a:latin typeface="+mj-lt"/>
                <a:cs typeface="Arial" pitchFamily="34" charset="0"/>
              </a:rPr>
              <a:t>  </a:t>
            </a:r>
          </a:p>
        </p:txBody>
      </p:sp>
      <p:pic>
        <p:nvPicPr>
          <p:cNvPr id="6" name="Picture 3" descr="E:\livro\HUMANIZACIÓN DEL NACIMIENTO\D - ADMINISTRACIÓN\CAPA\capa 2c.jpg"/>
          <p:cNvPicPr>
            <a:picLocks noChangeAspect="1" noChangeArrowheads="1"/>
          </p:cNvPicPr>
          <p:nvPr/>
        </p:nvPicPr>
        <p:blipFill>
          <a:blip r:embed="rId2" cstate="print"/>
          <a:srcRect/>
          <a:stretch>
            <a:fillRect/>
          </a:stretch>
        </p:blipFill>
        <p:spPr bwMode="auto">
          <a:xfrm>
            <a:off x="7596336" y="4937720"/>
            <a:ext cx="1508125" cy="1371600"/>
          </a:xfrm>
          <a:prstGeom prst="rect">
            <a:avLst/>
          </a:prstGeom>
          <a:noFill/>
          <a:ln w="9525">
            <a:noFill/>
            <a:miter lim="800000"/>
            <a:headEnd/>
            <a:tailEnd/>
          </a:ln>
        </p:spPr>
      </p:pic>
      <p:pic>
        <p:nvPicPr>
          <p:cNvPr id="7" name="Picture 4" descr="E:\livro\Parto Humanizado\fotos\capaphuman_01.jpg"/>
          <p:cNvPicPr>
            <a:picLocks noChangeAspect="1" noChangeArrowheads="1"/>
          </p:cNvPicPr>
          <p:nvPr/>
        </p:nvPicPr>
        <p:blipFill>
          <a:blip r:embed="rId3" cstate="print"/>
          <a:srcRect/>
          <a:stretch>
            <a:fillRect/>
          </a:stretch>
        </p:blipFill>
        <p:spPr bwMode="auto">
          <a:xfrm>
            <a:off x="4211960" y="4653136"/>
            <a:ext cx="1390726" cy="2000264"/>
          </a:xfrm>
          <a:prstGeom prst="rect">
            <a:avLst/>
          </a:prstGeom>
          <a:noFill/>
          <a:ln w="9525">
            <a:noFill/>
            <a:miter lim="800000"/>
            <a:headEnd/>
            <a:tailEnd/>
          </a:ln>
        </p:spPr>
      </p:pic>
      <p:pic>
        <p:nvPicPr>
          <p:cNvPr id="11" name="Picture 5" descr="E:\livro\Parto Humanizado\fotos\capaphuman.jpg"/>
          <p:cNvPicPr>
            <a:picLocks noChangeAspect="1" noChangeArrowheads="1"/>
          </p:cNvPicPr>
          <p:nvPr/>
        </p:nvPicPr>
        <p:blipFill>
          <a:blip r:embed="rId4" cstate="print"/>
          <a:srcRect/>
          <a:stretch>
            <a:fillRect/>
          </a:stretch>
        </p:blipFill>
        <p:spPr bwMode="auto">
          <a:xfrm>
            <a:off x="323528" y="4653136"/>
            <a:ext cx="1365260" cy="2000264"/>
          </a:xfrm>
          <a:prstGeom prst="rect">
            <a:avLst/>
          </a:prstGeom>
          <a:noFill/>
          <a:ln w="9525">
            <a:noFill/>
            <a:miter lim="800000"/>
            <a:headEnd/>
            <a:tailEnd/>
          </a:ln>
        </p:spPr>
      </p:pic>
      <p:pic>
        <p:nvPicPr>
          <p:cNvPr id="13" name="Picture 6" descr="E:\livro\Parto Humanizado\fotos\capamediperin_p.jpg"/>
          <p:cNvPicPr>
            <a:picLocks noChangeAspect="1" noChangeArrowheads="1"/>
          </p:cNvPicPr>
          <p:nvPr/>
        </p:nvPicPr>
        <p:blipFill>
          <a:blip r:embed="rId5" cstate="print"/>
          <a:srcRect/>
          <a:stretch>
            <a:fillRect/>
          </a:stretch>
        </p:blipFill>
        <p:spPr bwMode="auto">
          <a:xfrm>
            <a:off x="323528" y="2436278"/>
            <a:ext cx="1423658" cy="1928826"/>
          </a:xfrm>
          <a:prstGeom prst="rect">
            <a:avLst/>
          </a:prstGeom>
          <a:noFill/>
          <a:ln w="9525">
            <a:noFill/>
            <a:miter lim="800000"/>
            <a:headEnd/>
            <a:tailEnd/>
          </a:ln>
        </p:spPr>
      </p:pic>
      <p:pic>
        <p:nvPicPr>
          <p:cNvPr id="14" name="Picture 7" descr="E:\livro\Parto Humanizado\fotos\simplificar.jpg"/>
          <p:cNvPicPr>
            <a:picLocks noChangeAspect="1" noChangeArrowheads="1"/>
          </p:cNvPicPr>
          <p:nvPr/>
        </p:nvPicPr>
        <p:blipFill>
          <a:blip r:embed="rId6" cstate="print"/>
          <a:srcRect/>
          <a:stretch>
            <a:fillRect/>
          </a:stretch>
        </p:blipFill>
        <p:spPr bwMode="auto">
          <a:xfrm>
            <a:off x="323528" y="142876"/>
            <a:ext cx="1362075" cy="2016125"/>
          </a:xfrm>
          <a:prstGeom prst="rect">
            <a:avLst/>
          </a:prstGeom>
          <a:noFill/>
          <a:ln w="9525">
            <a:noFill/>
            <a:miter lim="800000"/>
            <a:headEnd/>
            <a:tailEnd/>
          </a:ln>
        </p:spPr>
      </p:pic>
      <p:pic>
        <p:nvPicPr>
          <p:cNvPr id="15" name="Picture 8" descr="E:\livro\Parto Humanizado\fotos\pagina_capa_01.gif"/>
          <p:cNvPicPr>
            <a:picLocks noChangeAspect="1" noChangeArrowheads="1"/>
          </p:cNvPicPr>
          <p:nvPr/>
        </p:nvPicPr>
        <p:blipFill>
          <a:blip r:embed="rId7" cstate="print"/>
          <a:srcRect/>
          <a:stretch>
            <a:fillRect/>
          </a:stretch>
        </p:blipFill>
        <p:spPr bwMode="auto">
          <a:xfrm>
            <a:off x="5853286" y="5013176"/>
            <a:ext cx="1743050" cy="12985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3693319"/>
          </a:xfrm>
          <a:prstGeom prst="rect">
            <a:avLst/>
          </a:prstGeom>
        </p:spPr>
        <p:txBody>
          <a:bodyPr>
            <a:spAutoFit/>
          </a:bodyPr>
          <a:lstStyle/>
          <a:p>
            <a:pPr algn="just">
              <a:defRPr/>
            </a:pPr>
            <a:r>
              <a:rPr lang="pt-BR" b="1" dirty="0">
                <a:latin typeface="+mj-lt"/>
                <a:cs typeface="Arial" pitchFamily="34" charset="0"/>
              </a:rPr>
              <a:t>Meus conhecimentos na profissão foram acrescentados através do aprendizado obtido com os  méritos de grandes professores  que sabiamente me ensinaram em seus devidos momentos idéias e formas diferentes de enxergar nossa digna profissão, os principais deles foram: Julio Pereira na cidade de Córdoba (Argentina); Roberto </a:t>
            </a:r>
            <a:r>
              <a:rPr lang="pt-BR" b="1" dirty="0" err="1">
                <a:latin typeface="+mj-lt"/>
                <a:cs typeface="Arial" pitchFamily="34" charset="0"/>
              </a:rPr>
              <a:t>Caldeyro</a:t>
            </a:r>
            <a:r>
              <a:rPr lang="pt-BR" b="1" dirty="0">
                <a:latin typeface="+mj-lt"/>
                <a:cs typeface="Arial" pitchFamily="34" charset="0"/>
              </a:rPr>
              <a:t> </a:t>
            </a:r>
            <a:r>
              <a:rPr lang="pt-BR" b="1" dirty="0" err="1">
                <a:latin typeface="+mj-lt"/>
                <a:cs typeface="Arial" pitchFamily="34" charset="0"/>
              </a:rPr>
              <a:t>Barcia</a:t>
            </a:r>
            <a:r>
              <a:rPr lang="pt-BR" b="1" dirty="0">
                <a:latin typeface="+mj-lt"/>
                <a:cs typeface="Arial" pitchFamily="34" charset="0"/>
              </a:rPr>
              <a:t> na Cidade de Montevidéu (Uruguai). </a:t>
            </a:r>
          </a:p>
          <a:p>
            <a:pPr algn="just">
              <a:defRPr/>
            </a:pPr>
            <a:r>
              <a:rPr lang="pt-BR" b="1" dirty="0">
                <a:latin typeface="+mj-lt"/>
                <a:cs typeface="Arial" pitchFamily="34" charset="0"/>
              </a:rPr>
              <a:t>No Brasil foram: </a:t>
            </a:r>
            <a:r>
              <a:rPr lang="pt-BR" b="1" dirty="0" err="1">
                <a:latin typeface="+mj-lt"/>
                <a:cs typeface="Arial" pitchFamily="34" charset="0"/>
              </a:rPr>
              <a:t>Galba</a:t>
            </a:r>
            <a:r>
              <a:rPr lang="pt-BR" b="1" dirty="0">
                <a:latin typeface="+mj-lt"/>
                <a:cs typeface="Arial" pitchFamily="34" charset="0"/>
              </a:rPr>
              <a:t> Araujo em Fortaleza; Moises </a:t>
            </a:r>
            <a:r>
              <a:rPr lang="pt-BR" b="1" dirty="0" err="1">
                <a:latin typeface="+mj-lt"/>
                <a:cs typeface="Arial" pitchFamily="34" charset="0"/>
              </a:rPr>
              <a:t>Paciornick</a:t>
            </a:r>
            <a:r>
              <a:rPr lang="pt-BR" b="1" dirty="0">
                <a:latin typeface="+mj-lt"/>
                <a:cs typeface="Arial" pitchFamily="34" charset="0"/>
              </a:rPr>
              <a:t> em Curitiba; </a:t>
            </a:r>
            <a:r>
              <a:rPr lang="pt-BR" b="1" dirty="0" err="1">
                <a:latin typeface="+mj-lt"/>
                <a:cs typeface="Arial" pitchFamily="34" charset="0"/>
              </a:rPr>
              <a:t>Bussâmara</a:t>
            </a:r>
            <a:r>
              <a:rPr lang="pt-BR" b="1" dirty="0">
                <a:latin typeface="+mj-lt"/>
                <a:cs typeface="Arial" pitchFamily="34" charset="0"/>
              </a:rPr>
              <a:t> </a:t>
            </a:r>
            <a:r>
              <a:rPr lang="pt-BR" b="1" dirty="0" err="1">
                <a:latin typeface="+mj-lt"/>
                <a:cs typeface="Arial" pitchFamily="34" charset="0"/>
              </a:rPr>
              <a:t>Neme</a:t>
            </a:r>
            <a:r>
              <a:rPr lang="pt-BR" b="1" dirty="0">
                <a:latin typeface="+mj-lt"/>
                <a:cs typeface="Arial" pitchFamily="34" charset="0"/>
              </a:rPr>
              <a:t> e José Aristodemo Pinotti, em Campinas</a:t>
            </a:r>
            <a:endParaRPr lang="pt-BR" b="1" i="1" dirty="0">
              <a:latin typeface="+mj-lt"/>
              <a:cs typeface="Arial" pitchFamily="34" charset="0"/>
            </a:endParaRPr>
          </a:p>
        </p:txBody>
      </p:sp>
      <p:pic>
        <p:nvPicPr>
          <p:cNvPr id="16" name="Picture 6" descr="E:\livro\Parto Humanizado\fotos\pereira1.jpg"/>
          <p:cNvPicPr>
            <a:picLocks noChangeAspect="1" noChangeArrowheads="1"/>
          </p:cNvPicPr>
          <p:nvPr/>
        </p:nvPicPr>
        <p:blipFill>
          <a:blip r:embed="rId2" cstate="print"/>
          <a:srcRect/>
          <a:stretch>
            <a:fillRect/>
          </a:stretch>
        </p:blipFill>
        <p:spPr bwMode="auto">
          <a:xfrm>
            <a:off x="0" y="0"/>
            <a:ext cx="1619250" cy="2176463"/>
          </a:xfrm>
          <a:prstGeom prst="rect">
            <a:avLst/>
          </a:prstGeom>
          <a:noFill/>
          <a:ln w="9525">
            <a:noFill/>
            <a:miter lim="800000"/>
            <a:headEnd/>
            <a:tailEnd/>
          </a:ln>
        </p:spPr>
      </p:pic>
      <p:pic>
        <p:nvPicPr>
          <p:cNvPr id="17" name="Picture 2" descr="E:\livro\Parto Humanizado\fotos\C1_g.jpg"/>
          <p:cNvPicPr>
            <a:picLocks noChangeAspect="1" noChangeArrowheads="1"/>
          </p:cNvPicPr>
          <p:nvPr/>
        </p:nvPicPr>
        <p:blipFill>
          <a:blip r:embed="rId3" cstate="print"/>
          <a:srcRect/>
          <a:stretch>
            <a:fillRect/>
          </a:stretch>
        </p:blipFill>
        <p:spPr bwMode="auto">
          <a:xfrm>
            <a:off x="2078720" y="0"/>
            <a:ext cx="1593850" cy="2133600"/>
          </a:xfrm>
          <a:prstGeom prst="rect">
            <a:avLst/>
          </a:prstGeom>
          <a:noFill/>
          <a:ln w="9525">
            <a:noFill/>
            <a:miter lim="800000"/>
            <a:headEnd/>
            <a:tailEnd/>
          </a:ln>
        </p:spPr>
      </p:pic>
      <p:pic>
        <p:nvPicPr>
          <p:cNvPr id="18" name="Picture 3" descr="E:\livro\Parto Humanizado\fotos\galba.jpg"/>
          <p:cNvPicPr>
            <a:picLocks noChangeAspect="1" noChangeArrowheads="1"/>
          </p:cNvPicPr>
          <p:nvPr/>
        </p:nvPicPr>
        <p:blipFill>
          <a:blip r:embed="rId4" cstate="print"/>
          <a:srcRect/>
          <a:stretch>
            <a:fillRect/>
          </a:stretch>
        </p:blipFill>
        <p:spPr bwMode="auto">
          <a:xfrm>
            <a:off x="0" y="2492375"/>
            <a:ext cx="1512888" cy="1908175"/>
          </a:xfrm>
          <a:prstGeom prst="rect">
            <a:avLst/>
          </a:prstGeom>
          <a:noFill/>
          <a:ln w="9525">
            <a:noFill/>
            <a:miter lim="800000"/>
            <a:headEnd/>
            <a:tailEnd/>
          </a:ln>
        </p:spPr>
      </p:pic>
      <p:pic>
        <p:nvPicPr>
          <p:cNvPr id="19" name="Picture 4" descr="E:\HUGO\DESPEDIDA\Lançamento Livro Dr. Hugo 018.jpg"/>
          <p:cNvPicPr>
            <a:picLocks noChangeAspect="1" noChangeArrowheads="1"/>
          </p:cNvPicPr>
          <p:nvPr/>
        </p:nvPicPr>
        <p:blipFill>
          <a:blip r:embed="rId5" cstate="print"/>
          <a:srcRect/>
          <a:stretch>
            <a:fillRect/>
          </a:stretch>
        </p:blipFill>
        <p:spPr bwMode="auto">
          <a:xfrm>
            <a:off x="2082584" y="2514600"/>
            <a:ext cx="1403350" cy="1905000"/>
          </a:xfrm>
          <a:prstGeom prst="rect">
            <a:avLst/>
          </a:prstGeom>
          <a:noFill/>
          <a:ln w="9525">
            <a:noFill/>
            <a:miter lim="800000"/>
            <a:headEnd/>
            <a:tailEnd/>
          </a:ln>
        </p:spPr>
      </p:pic>
      <p:pic>
        <p:nvPicPr>
          <p:cNvPr id="20" name="Picture 5" descr="F:\VIDEOS\SMIL_NEME\Foto_NEME.jpg"/>
          <p:cNvPicPr>
            <a:picLocks noChangeAspect="1" noChangeArrowheads="1"/>
          </p:cNvPicPr>
          <p:nvPr/>
        </p:nvPicPr>
        <p:blipFill>
          <a:blip r:embed="rId6" cstate="print"/>
          <a:srcRect/>
          <a:stretch>
            <a:fillRect/>
          </a:stretch>
        </p:blipFill>
        <p:spPr bwMode="auto">
          <a:xfrm>
            <a:off x="0" y="4800600"/>
            <a:ext cx="1790700" cy="1752600"/>
          </a:xfrm>
          <a:prstGeom prst="rect">
            <a:avLst/>
          </a:prstGeom>
          <a:noFill/>
          <a:ln w="9525">
            <a:noFill/>
            <a:miter lim="800000"/>
            <a:headEnd/>
            <a:tailEnd/>
          </a:ln>
        </p:spPr>
      </p:pic>
      <p:pic>
        <p:nvPicPr>
          <p:cNvPr id="21" name="Picture 2" descr="F:\FOTOS\FOTOS\foto Pinotti\Pinotti2.JPG"/>
          <p:cNvPicPr>
            <a:picLocks noChangeAspect="1" noChangeArrowheads="1"/>
          </p:cNvPicPr>
          <p:nvPr/>
        </p:nvPicPr>
        <p:blipFill>
          <a:blip r:embed="rId7" cstate="print"/>
          <a:srcRect/>
          <a:stretch>
            <a:fillRect/>
          </a:stretch>
        </p:blipFill>
        <p:spPr bwMode="auto">
          <a:xfrm>
            <a:off x="2057400" y="4724400"/>
            <a:ext cx="1319213" cy="1828800"/>
          </a:xfrm>
          <a:prstGeom prst="rect">
            <a:avLst/>
          </a:prstGeom>
          <a:noFill/>
          <a:ln w="9525">
            <a:noFill/>
            <a:miter lim="800000"/>
            <a:headEnd/>
            <a:tailEnd/>
          </a:ln>
        </p:spPr>
      </p:pic>
      <p:sp>
        <p:nvSpPr>
          <p:cNvPr id="22" name="CaixaDeTexto 8"/>
          <p:cNvSpPr txBox="1">
            <a:spLocks noChangeArrowheads="1"/>
          </p:cNvSpPr>
          <p:nvPr/>
        </p:nvSpPr>
        <p:spPr bwMode="auto">
          <a:xfrm>
            <a:off x="152400" y="2133600"/>
            <a:ext cx="1365250" cy="276225"/>
          </a:xfrm>
          <a:prstGeom prst="rect">
            <a:avLst/>
          </a:prstGeom>
          <a:noFill/>
          <a:ln w="9525">
            <a:noFill/>
            <a:miter lim="800000"/>
            <a:headEnd/>
            <a:tailEnd/>
          </a:ln>
        </p:spPr>
        <p:txBody>
          <a:bodyPr wrap="none">
            <a:spAutoFit/>
          </a:bodyPr>
          <a:lstStyle/>
          <a:p>
            <a:r>
              <a:rPr lang="pt-BR" sz="1200" b="1"/>
              <a:t>JULIO PEREIRA</a:t>
            </a:r>
          </a:p>
        </p:txBody>
      </p:sp>
      <p:sp>
        <p:nvSpPr>
          <p:cNvPr id="23" name="CaixaDeTexto 9"/>
          <p:cNvSpPr txBox="1">
            <a:spLocks noChangeArrowheads="1"/>
          </p:cNvSpPr>
          <p:nvPr/>
        </p:nvSpPr>
        <p:spPr bwMode="auto">
          <a:xfrm>
            <a:off x="2003954" y="2133600"/>
            <a:ext cx="1868488" cy="276225"/>
          </a:xfrm>
          <a:prstGeom prst="rect">
            <a:avLst/>
          </a:prstGeom>
          <a:noFill/>
          <a:ln w="9525">
            <a:noFill/>
            <a:miter lim="800000"/>
            <a:headEnd/>
            <a:tailEnd/>
          </a:ln>
        </p:spPr>
        <p:txBody>
          <a:bodyPr wrap="none">
            <a:spAutoFit/>
          </a:bodyPr>
          <a:lstStyle/>
          <a:p>
            <a:r>
              <a:rPr lang="pt-BR" sz="1200" b="1" dirty="0"/>
              <a:t>R.  CALDEIRO BARCIA</a:t>
            </a:r>
          </a:p>
        </p:txBody>
      </p:sp>
      <p:sp>
        <p:nvSpPr>
          <p:cNvPr id="24" name="CaixaDeTexto 10"/>
          <p:cNvSpPr txBox="1">
            <a:spLocks noChangeArrowheads="1"/>
          </p:cNvSpPr>
          <p:nvPr/>
        </p:nvSpPr>
        <p:spPr bwMode="auto">
          <a:xfrm>
            <a:off x="0" y="4419600"/>
            <a:ext cx="1411288" cy="276225"/>
          </a:xfrm>
          <a:prstGeom prst="rect">
            <a:avLst/>
          </a:prstGeom>
          <a:noFill/>
          <a:ln w="9525">
            <a:noFill/>
            <a:miter lim="800000"/>
            <a:headEnd/>
            <a:tailEnd/>
          </a:ln>
        </p:spPr>
        <p:txBody>
          <a:bodyPr wrap="none">
            <a:spAutoFit/>
          </a:bodyPr>
          <a:lstStyle/>
          <a:p>
            <a:r>
              <a:rPr lang="pt-BR" sz="1200" b="1"/>
              <a:t>GALBA ARAUJO</a:t>
            </a:r>
          </a:p>
        </p:txBody>
      </p:sp>
      <p:sp>
        <p:nvSpPr>
          <p:cNvPr id="25" name="CaixaDeTexto 11"/>
          <p:cNvSpPr txBox="1">
            <a:spLocks noChangeArrowheads="1"/>
          </p:cNvSpPr>
          <p:nvPr/>
        </p:nvSpPr>
        <p:spPr bwMode="auto">
          <a:xfrm>
            <a:off x="2003954" y="4419600"/>
            <a:ext cx="1789113" cy="276225"/>
          </a:xfrm>
          <a:prstGeom prst="rect">
            <a:avLst/>
          </a:prstGeom>
          <a:noFill/>
          <a:ln w="9525">
            <a:noFill/>
            <a:miter lim="800000"/>
            <a:headEnd/>
            <a:tailEnd/>
          </a:ln>
        </p:spPr>
        <p:txBody>
          <a:bodyPr wrap="none">
            <a:spAutoFit/>
          </a:bodyPr>
          <a:lstStyle/>
          <a:p>
            <a:r>
              <a:rPr lang="pt-BR" sz="1200" b="1"/>
              <a:t>MOISES PACIORNICK</a:t>
            </a:r>
          </a:p>
        </p:txBody>
      </p:sp>
      <p:sp>
        <p:nvSpPr>
          <p:cNvPr id="26" name="CaixaDeTexto 12"/>
          <p:cNvSpPr txBox="1">
            <a:spLocks noChangeArrowheads="1"/>
          </p:cNvSpPr>
          <p:nvPr/>
        </p:nvSpPr>
        <p:spPr bwMode="auto">
          <a:xfrm>
            <a:off x="0" y="6581775"/>
            <a:ext cx="1663700" cy="276225"/>
          </a:xfrm>
          <a:prstGeom prst="rect">
            <a:avLst/>
          </a:prstGeom>
          <a:noFill/>
          <a:ln w="9525">
            <a:noFill/>
            <a:miter lim="800000"/>
            <a:headEnd/>
            <a:tailEnd/>
          </a:ln>
        </p:spPr>
        <p:txBody>
          <a:bodyPr wrap="none">
            <a:spAutoFit/>
          </a:bodyPr>
          <a:lstStyle/>
          <a:p>
            <a:r>
              <a:rPr lang="pt-BR" sz="1200" b="1"/>
              <a:t>BUSSAMARA NEME</a:t>
            </a:r>
          </a:p>
        </p:txBody>
      </p:sp>
      <p:sp>
        <p:nvSpPr>
          <p:cNvPr id="27" name="CaixaDeTexto 13"/>
          <p:cNvSpPr txBox="1">
            <a:spLocks noChangeArrowheads="1"/>
          </p:cNvSpPr>
          <p:nvPr/>
        </p:nvSpPr>
        <p:spPr bwMode="auto">
          <a:xfrm>
            <a:off x="1981200" y="6581775"/>
            <a:ext cx="1438275" cy="276225"/>
          </a:xfrm>
          <a:prstGeom prst="rect">
            <a:avLst/>
          </a:prstGeom>
          <a:noFill/>
          <a:ln w="9525">
            <a:noFill/>
            <a:miter lim="800000"/>
            <a:headEnd/>
            <a:tailEnd/>
          </a:ln>
        </p:spPr>
        <p:txBody>
          <a:bodyPr wrap="none">
            <a:spAutoFit/>
          </a:bodyPr>
          <a:lstStyle/>
          <a:p>
            <a:r>
              <a:rPr lang="pt-BR" sz="1200" b="1"/>
              <a:t>JOSÉ A. PINOTTI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707233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p:cNvSpPr/>
          <p:nvPr/>
        </p:nvSpPr>
        <p:spPr>
          <a:xfrm>
            <a:off x="2123728" y="4139788"/>
            <a:ext cx="2812950" cy="369332"/>
          </a:xfrm>
          <a:prstGeom prst="rect">
            <a:avLst/>
          </a:prstGeom>
        </p:spPr>
        <p:txBody>
          <a:bodyPr wrap="none">
            <a:spAutoFit/>
          </a:bodyPr>
          <a:lstStyle/>
          <a:p>
            <a:r>
              <a:rPr lang="pt-BR" b="1" dirty="0" smtClean="0">
                <a:cs typeface="Arial" charset="0"/>
              </a:rPr>
              <a:t>PROF. DR. HUGO SABATINO</a:t>
            </a:r>
            <a:endParaRPr lang="pt-BR" b="1" dirty="0">
              <a:cs typeface="Arial" charset="0"/>
            </a:endParaRPr>
          </a:p>
        </p:txBody>
      </p:sp>
      <p:sp>
        <p:nvSpPr>
          <p:cNvPr id="7" name="Retângulo 6"/>
          <p:cNvSpPr/>
          <p:nvPr/>
        </p:nvSpPr>
        <p:spPr>
          <a:xfrm>
            <a:off x="1960975" y="6309320"/>
            <a:ext cx="3259097" cy="369332"/>
          </a:xfrm>
          <a:prstGeom prst="rect">
            <a:avLst/>
          </a:prstGeom>
        </p:spPr>
        <p:txBody>
          <a:bodyPr wrap="square">
            <a:spAutoFit/>
          </a:bodyPr>
          <a:lstStyle/>
          <a:p>
            <a:pPr algn="r"/>
            <a:r>
              <a:rPr lang="pt-BR" b="1" dirty="0" smtClean="0">
                <a:latin typeface="Calibri" pitchFamily="34" charset="0"/>
              </a:rPr>
              <a:t>julho de 1975 ate junho de 2011</a:t>
            </a:r>
            <a:endParaRPr lang="pt-BR" b="1" dirty="0">
              <a:latin typeface="Calibri" pitchFamily="34" charset="0"/>
            </a:endParaRPr>
          </a:p>
        </p:txBody>
      </p:sp>
      <p:pic>
        <p:nvPicPr>
          <p:cNvPr id="12" name="Picture 6" descr="F:\FOTOS\FOTOS\Hugo\HUGO 2.jpg"/>
          <p:cNvPicPr>
            <a:picLocks noChangeAspect="1" noChangeArrowheads="1"/>
          </p:cNvPicPr>
          <p:nvPr/>
        </p:nvPicPr>
        <p:blipFill>
          <a:blip r:embed="rId2" cstate="print"/>
          <a:srcRect/>
          <a:stretch>
            <a:fillRect/>
          </a:stretch>
        </p:blipFill>
        <p:spPr bwMode="auto">
          <a:xfrm>
            <a:off x="1907704" y="157221"/>
            <a:ext cx="3290886" cy="3919851"/>
          </a:xfrm>
          <a:prstGeom prst="rect">
            <a:avLst/>
          </a:prstGeom>
          <a:noFill/>
          <a:ln w="9525">
            <a:noFill/>
            <a:miter lim="800000"/>
            <a:headEnd/>
            <a:tailEnd/>
          </a:ln>
        </p:spPr>
      </p:pic>
      <p:sp>
        <p:nvSpPr>
          <p:cNvPr id="8" name="Retângulo 7"/>
          <p:cNvSpPr/>
          <p:nvPr/>
        </p:nvSpPr>
        <p:spPr>
          <a:xfrm>
            <a:off x="1043608" y="4653136"/>
            <a:ext cx="5076056" cy="1477328"/>
          </a:xfrm>
          <a:prstGeom prst="rect">
            <a:avLst/>
          </a:prstGeom>
        </p:spPr>
        <p:txBody>
          <a:bodyPr wrap="square">
            <a:spAutoFit/>
          </a:bodyPr>
          <a:lstStyle/>
          <a:p>
            <a:pPr>
              <a:defRPr/>
            </a:pPr>
            <a:r>
              <a:rPr lang="pt-BR" b="1" dirty="0" smtClean="0">
                <a:solidFill>
                  <a:schemeClr val="tx1">
                    <a:lumMod val="65000"/>
                    <a:lumOff val="35000"/>
                  </a:schemeClr>
                </a:solidFill>
                <a:latin typeface="Arial" pitchFamily="34" charset="0"/>
                <a:cs typeface="Arial" pitchFamily="34" charset="0"/>
              </a:rPr>
              <a:t>APÓS MAIS DE TRINTA E CINCO ANOS DE TRABALHO NO DEPARTAMENTO DE TOCOGINECOLOGIA DA FACULDADE DE CIÊNCIAS MÉDICAS DA UNIVERSIDADE ESTADUAL DE CAMPINAS</a:t>
            </a:r>
          </a:p>
        </p:txBody>
      </p:sp>
      <p:pic>
        <p:nvPicPr>
          <p:cNvPr id="9" name="Picture 6" descr="E:\AULAS\LOGOTIPO UNICAMP\logotipo Unicamp.gif"/>
          <p:cNvPicPr>
            <a:picLocks noChangeAspect="1" noChangeArrowheads="1"/>
          </p:cNvPicPr>
          <p:nvPr/>
        </p:nvPicPr>
        <p:blipFill>
          <a:blip r:embed="rId3" cstate="print"/>
          <a:srcRect/>
          <a:stretch>
            <a:fillRect/>
          </a:stretch>
        </p:blipFill>
        <p:spPr bwMode="auto">
          <a:xfrm>
            <a:off x="7086600" y="0"/>
            <a:ext cx="2057400" cy="212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428728" y="4305938"/>
            <a:ext cx="4572000" cy="1200329"/>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latin typeface="+mj-lt"/>
              </a:rPr>
              <a:t>REFLEXÕES SOBRE</a:t>
            </a:r>
            <a:br>
              <a:rPr lang="pt-BR" sz="2400" b="1" kern="0" dirty="0" smtClean="0">
                <a:solidFill>
                  <a:schemeClr val="tx1">
                    <a:lumMod val="65000"/>
                    <a:lumOff val="35000"/>
                  </a:schemeClr>
                </a:solidFill>
                <a:latin typeface="+mj-lt"/>
              </a:rPr>
            </a:br>
            <a:r>
              <a:rPr lang="pt-BR" sz="2400" b="1" kern="0" dirty="0" smtClean="0">
                <a:solidFill>
                  <a:schemeClr val="tx1">
                    <a:lumMod val="65000"/>
                    <a:lumOff val="35000"/>
                  </a:schemeClr>
                </a:solidFill>
                <a:latin typeface="+mj-lt"/>
              </a:rPr>
              <a:t>MINHAS FALTAS COMETIDAS E NÃO COMETIDAS</a:t>
            </a:r>
            <a:endParaRPr lang="pt-BR" sz="2400" b="1" kern="0" dirty="0">
              <a:solidFill>
                <a:schemeClr val="tx1">
                  <a:lumMod val="65000"/>
                  <a:lumOff val="35000"/>
                </a:schemeClr>
              </a:solidFill>
              <a:latin typeface="+mj-lt"/>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2965008"/>
            <a:ext cx="4572000" cy="3416320"/>
          </a:xfrm>
          <a:prstGeom prst="rect">
            <a:avLst/>
          </a:prstGeom>
        </p:spPr>
        <p:txBody>
          <a:bodyPr>
            <a:spAutoFit/>
          </a:bodyPr>
          <a:lstStyle/>
          <a:p>
            <a:pPr algn="just">
              <a:spcBef>
                <a:spcPct val="50000"/>
              </a:spcBef>
            </a:pPr>
            <a:r>
              <a:rPr lang="pt-BR" b="1" dirty="0" smtClean="0">
                <a:cs typeface="Arial" charset="0"/>
              </a:rPr>
              <a:t>Assumi os erros cometidos e fui responsável pelas conseqüências e por todas as faltas que cometi e as que injustamente foram utilizadas para denegrir minha imagem frente a nossa comunidade científica, tenho respondido com trabalho e dignidade, construindo um modelo que hoje é utilizado como exemplo dentro e fora do país. Em 1993 quando publicamos a “Carta de Campinas” e criamos a “REHUNA” reunimos 33 profissionais, que partiram as suas regiões e aderiram a humanização do parto nascimento.</a:t>
            </a:r>
            <a:endParaRPr lang="pt-BR" b="1" dirty="0">
              <a:cs typeface="Arial" charset="0"/>
            </a:endParaRPr>
          </a:p>
        </p:txBody>
      </p:sp>
      <p:pic>
        <p:nvPicPr>
          <p:cNvPr id="28" name="Picture 4" descr="F:\FOTOS\FOTOS\Hugo\HUGO 5.jpg"/>
          <p:cNvPicPr>
            <a:picLocks noChangeAspect="1" noChangeArrowheads="1"/>
          </p:cNvPicPr>
          <p:nvPr/>
        </p:nvPicPr>
        <p:blipFill>
          <a:blip r:embed="rId2" cstate="print"/>
          <a:srcRect/>
          <a:stretch>
            <a:fillRect/>
          </a:stretch>
        </p:blipFill>
        <p:spPr bwMode="auto">
          <a:xfrm>
            <a:off x="251520" y="260648"/>
            <a:ext cx="2736304" cy="41574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928794" y="4470211"/>
            <a:ext cx="4000496" cy="830997"/>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latin typeface="+mj-lt"/>
              </a:rPr>
              <a:t>REFLEXÕES SOBRE</a:t>
            </a:r>
            <a:br>
              <a:rPr lang="pt-BR" sz="2400" b="1" kern="0" dirty="0" smtClean="0">
                <a:solidFill>
                  <a:schemeClr val="tx1">
                    <a:lumMod val="65000"/>
                    <a:lumOff val="35000"/>
                  </a:schemeClr>
                </a:solidFill>
                <a:latin typeface="+mj-lt"/>
              </a:rPr>
            </a:br>
            <a:r>
              <a:rPr lang="pt-BR" sz="2400" b="1" kern="0" dirty="0" smtClean="0">
                <a:solidFill>
                  <a:schemeClr val="tx1">
                    <a:lumMod val="65000"/>
                    <a:lumOff val="35000"/>
                  </a:schemeClr>
                </a:solidFill>
                <a:latin typeface="+mj-lt"/>
              </a:rPr>
              <a:t>A GRATIDÃO EM MEDICINA</a:t>
            </a:r>
            <a:endParaRPr lang="pt-BR" sz="2400" b="1" kern="0" dirty="0">
              <a:solidFill>
                <a:schemeClr val="tx1">
                  <a:lumMod val="65000"/>
                  <a:lumOff val="35000"/>
                </a:schemeClr>
              </a:solidFill>
              <a:latin typeface="+mj-lt"/>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5078313"/>
          </a:xfrm>
          <a:prstGeom prst="rect">
            <a:avLst/>
          </a:prstGeom>
        </p:spPr>
        <p:txBody>
          <a:bodyPr>
            <a:spAutoFit/>
          </a:bodyPr>
          <a:lstStyle/>
          <a:p>
            <a:pPr algn="just">
              <a:spcBef>
                <a:spcPct val="50000"/>
              </a:spcBef>
            </a:pPr>
            <a:r>
              <a:rPr lang="pt-BR" b="1" dirty="0" smtClean="0">
                <a:cs typeface="Arial" charset="0"/>
              </a:rPr>
              <a:t>A gratidão não é una virtude freqüente no âmbito universitário, é também um ambiente critico por excelência, esta situação é a não valorização de nosso trabalho que foi constante, em alguns colegas. Esta injusta visão nos obrigou a defender nossos ideais, com resultados científicos, que nos deram forças, para enfrentá-las e continuar caminhando. A historia está repleta de pessoas que muito tem contribuído neste ou em outro aspecto da vida e não tem recebido resposta mais que o desprezo e a ingratidão dos seus contemporâneos. Como o caso de </a:t>
            </a:r>
            <a:r>
              <a:rPr lang="pt-BR" b="1" dirty="0" err="1" smtClean="0">
                <a:cs typeface="Arial" charset="0"/>
              </a:rPr>
              <a:t>Semmelweis</a:t>
            </a:r>
            <a:r>
              <a:rPr lang="pt-BR" b="1" dirty="0" smtClean="0">
                <a:cs typeface="Arial" charset="0"/>
              </a:rPr>
              <a:t> que foi despedido da Maternidade que trabalhava em Viena porque demonstrou que os médicos infeccionavam a suas pacientes ao atender partos com as mãos sujas</a:t>
            </a:r>
            <a:endParaRPr lang="pt-BR" b="1" dirty="0">
              <a:cs typeface="Arial" charset="0"/>
            </a:endParaRPr>
          </a:p>
        </p:txBody>
      </p:sp>
      <p:pic>
        <p:nvPicPr>
          <p:cNvPr id="28" name="Picture 1027" descr="semmelweis"/>
          <p:cNvPicPr>
            <a:picLocks noChangeAspect="1" noChangeArrowheads="1"/>
          </p:cNvPicPr>
          <p:nvPr/>
        </p:nvPicPr>
        <p:blipFill>
          <a:blip r:embed="rId2" cstate="print"/>
          <a:srcRect b="799"/>
          <a:stretch>
            <a:fillRect/>
          </a:stretch>
        </p:blipFill>
        <p:spPr bwMode="auto">
          <a:xfrm>
            <a:off x="152400" y="1190429"/>
            <a:ext cx="2490774" cy="3167265"/>
          </a:xfrm>
          <a:prstGeom prst="rect">
            <a:avLst/>
          </a:prstGeom>
          <a:noFill/>
          <a:ln w="9525">
            <a:noFill/>
            <a:miter lim="800000"/>
            <a:headEnd/>
            <a:tailEnd/>
          </a:ln>
        </p:spPr>
      </p:pic>
      <p:sp>
        <p:nvSpPr>
          <p:cNvPr id="29" name="Retângulo 3"/>
          <p:cNvSpPr>
            <a:spLocks noChangeArrowheads="1"/>
          </p:cNvSpPr>
          <p:nvPr/>
        </p:nvSpPr>
        <p:spPr bwMode="auto">
          <a:xfrm>
            <a:off x="0" y="4357694"/>
            <a:ext cx="2214546" cy="461963"/>
          </a:xfrm>
          <a:prstGeom prst="rect">
            <a:avLst/>
          </a:prstGeom>
          <a:noFill/>
          <a:ln w="9525">
            <a:noFill/>
            <a:miter lim="800000"/>
            <a:headEnd/>
            <a:tailEnd/>
          </a:ln>
        </p:spPr>
        <p:txBody>
          <a:bodyPr wrap="square">
            <a:spAutoFit/>
          </a:bodyPr>
          <a:lstStyle/>
          <a:p>
            <a:pPr algn="ctr"/>
            <a:r>
              <a:rPr lang="pt-BR" sz="1200" b="1" dirty="0"/>
              <a:t>IGNAZ PHILIPP SEMMELWEIS</a:t>
            </a:r>
          </a:p>
          <a:p>
            <a:pPr algn="ctr"/>
            <a:r>
              <a:rPr lang="pt-BR" sz="1200" b="1" dirty="0"/>
              <a:t> 1818-1865</a:t>
            </a:r>
            <a:endParaRPr lang="pt-BR" sz="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aixaDeTexto 4"/>
          <p:cNvSpPr txBox="1"/>
          <p:nvPr/>
        </p:nvSpPr>
        <p:spPr>
          <a:xfrm>
            <a:off x="2322855" y="4365104"/>
            <a:ext cx="3459858" cy="1200329"/>
          </a:xfrm>
          <a:prstGeom prst="rect">
            <a:avLst/>
          </a:prstGeom>
          <a:noFill/>
        </p:spPr>
        <p:txBody>
          <a:bodyPr wrap="square" rtlCol="0">
            <a:spAutoFit/>
          </a:bodyPr>
          <a:lstStyle/>
          <a:p>
            <a:pPr algn="ctr"/>
            <a:r>
              <a:rPr lang="pt-BR" sz="2400" b="1" dirty="0" smtClean="0">
                <a:latin typeface="+mj-lt"/>
              </a:rPr>
              <a:t>REFLEXÕES SOBRE </a:t>
            </a:r>
          </a:p>
          <a:p>
            <a:pPr algn="ctr"/>
            <a:r>
              <a:rPr lang="pt-BR" sz="2400" b="1" dirty="0" smtClean="0">
                <a:latin typeface="+mj-lt"/>
              </a:rPr>
              <a:t>INICIO DA ATENÇÃO </a:t>
            </a:r>
          </a:p>
          <a:p>
            <a:pPr algn="ctr"/>
            <a:r>
              <a:rPr lang="pt-BR" sz="2400" b="1" dirty="0" smtClean="0">
                <a:latin typeface="+mj-lt"/>
              </a:rPr>
              <a:t>HUMANIZADA NO BRASIL</a:t>
            </a:r>
          </a:p>
        </p:txBody>
      </p:sp>
      <p:sp>
        <p:nvSpPr>
          <p:cNvPr id="6" name="Retângulo 5"/>
          <p:cNvSpPr/>
          <p:nvPr/>
        </p:nvSpPr>
        <p:spPr>
          <a:xfrm>
            <a:off x="2483768" y="6021288"/>
            <a:ext cx="3235694" cy="369332"/>
          </a:xfrm>
          <a:prstGeom prst="rect">
            <a:avLst/>
          </a:prstGeom>
        </p:spPr>
        <p:txBody>
          <a:bodyPr wrap="none">
            <a:spAutoFit/>
          </a:bodyPr>
          <a:lstStyle/>
          <a:p>
            <a:r>
              <a:rPr lang="pt-BR" b="1" dirty="0" smtClean="0"/>
              <a:t>VER CARTA DE MADRI AO FINAL</a:t>
            </a:r>
            <a:endParaRPr lang="pt-BR"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nvGraphicFramePr>
        <p:xfrm>
          <a:off x="2057400" y="1447800"/>
          <a:ext cx="5346165" cy="4874524"/>
        </p:xfrm>
        <a:graphic>
          <a:graphicData uri="http://schemas.openxmlformats.org/drawingml/2006/table">
            <a:tbl>
              <a:tblPr/>
              <a:tblGrid>
                <a:gridCol w="1318035"/>
                <a:gridCol w="2055592"/>
                <a:gridCol w="825126"/>
                <a:gridCol w="1147412"/>
              </a:tblGrid>
              <a:tr h="122740">
                <a:tc>
                  <a:txBody>
                    <a:bodyPr/>
                    <a:lstStyle/>
                    <a:p>
                      <a:pPr marL="0" marR="0" algn="ctr">
                        <a:lnSpc>
                          <a:spcPct val="115000"/>
                        </a:lnSpc>
                        <a:spcBef>
                          <a:spcPts val="0"/>
                        </a:spcBef>
                        <a:spcAft>
                          <a:spcPts val="0"/>
                        </a:spcAft>
                      </a:pPr>
                      <a:r>
                        <a:rPr lang="en-US" sz="700" b="1" dirty="0">
                          <a:latin typeface="Arial"/>
                          <a:ea typeface="Times New Roman"/>
                          <a:cs typeface="Times New Roman"/>
                        </a:rPr>
                        <a:t>NOME</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gn="ctr">
                        <a:lnSpc>
                          <a:spcPct val="115000"/>
                        </a:lnSpc>
                        <a:spcBef>
                          <a:spcPts val="0"/>
                        </a:spcBef>
                        <a:spcAft>
                          <a:spcPts val="0"/>
                        </a:spcAft>
                      </a:pPr>
                      <a:r>
                        <a:rPr lang="en-US" sz="700" b="1" dirty="0">
                          <a:latin typeface="Arial"/>
                          <a:ea typeface="Times New Roman"/>
                          <a:cs typeface="Times New Roman"/>
                        </a:rPr>
                        <a:t>LOCAL DE TRABALHO</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gn="ctr">
                        <a:lnSpc>
                          <a:spcPct val="115000"/>
                        </a:lnSpc>
                        <a:spcBef>
                          <a:spcPts val="0"/>
                        </a:spcBef>
                        <a:spcAft>
                          <a:spcPts val="0"/>
                        </a:spcAft>
                      </a:pPr>
                      <a:r>
                        <a:rPr lang="en-US" sz="700" b="1">
                          <a:latin typeface="Arial"/>
                          <a:ea typeface="Times New Roman"/>
                          <a:cs typeface="Times New Roman"/>
                        </a:rPr>
                        <a:t>CIDADE</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gn="ctr">
                        <a:lnSpc>
                          <a:spcPct val="115000"/>
                        </a:lnSpc>
                        <a:spcBef>
                          <a:spcPts val="0"/>
                        </a:spcBef>
                        <a:spcAft>
                          <a:spcPts val="0"/>
                        </a:spcAft>
                      </a:pPr>
                      <a:r>
                        <a:rPr lang="en-US" sz="700" b="1">
                          <a:latin typeface="Arial"/>
                          <a:ea typeface="Times New Roman"/>
                          <a:cs typeface="Times New Roman"/>
                        </a:rPr>
                        <a:t>PROFISSAO</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ALBINEIAR PLAZA PINTO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dirty="0">
                          <a:latin typeface="Arial"/>
                          <a:ea typeface="Times New Roman"/>
                          <a:cs typeface="Times New Roman"/>
                        </a:rPr>
                        <a:t>SECRETARIA SAÚDE GOIAS</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GOIANIA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MEDICA SANITARISTA</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ALDEVINA M. DOS SANTOS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dirty="0">
                          <a:latin typeface="Arial"/>
                          <a:ea typeface="Times New Roman"/>
                          <a:cs typeface="Times New Roman"/>
                        </a:rPr>
                        <a:t>SECRETARIA SAÚDE GOIAS</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GOIANIA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MEDICA SANITARISTA</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ANNA VOLOCHKO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dirty="0">
                          <a:latin typeface="Arial"/>
                          <a:ea typeface="Times New Roman"/>
                          <a:cs typeface="Times New Roman"/>
                        </a:rPr>
                        <a:t>INSTITUTO DE SAUDE / MCCS</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SAO PAULO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MEDICA SANITARISTA</a:t>
                      </a:r>
                      <a:endParaRPr lang="en-US" sz="800" b="1">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en-US" sz="700" b="1">
                          <a:latin typeface="Arial"/>
                          <a:ea typeface="Times New Roman"/>
                          <a:cs typeface="Times New Roman"/>
                        </a:rPr>
                        <a:t>CARMEN LUCIA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dirty="0">
                          <a:latin typeface="Arial"/>
                          <a:ea typeface="Times New Roman"/>
                          <a:cs typeface="Times New Roman"/>
                        </a:rPr>
                        <a:t>PREF. MUN. DE FLORIANOPOLIS</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smtClean="0">
                          <a:latin typeface="Arial"/>
                          <a:ea typeface="Times New Roman"/>
                          <a:cs typeface="Times New Roman"/>
                        </a:rPr>
                        <a:t>FLORIANOP.</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a:latin typeface="Arial"/>
                          <a:ea typeface="Times New Roman"/>
                          <a:cs typeface="Times New Roman"/>
                        </a:rPr>
                        <a:t>ENFERMEIRA</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pt-BR" sz="700" b="1">
                          <a:latin typeface="Arial"/>
                          <a:ea typeface="Times New Roman"/>
                          <a:cs typeface="Times New Roman"/>
                        </a:rPr>
                        <a:t>CECILIA O. LOLLATO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a:latin typeface="Arial"/>
                          <a:ea typeface="Times New Roman"/>
                          <a:cs typeface="Times New Roman"/>
                        </a:rPr>
                        <a:t>CAMPINAS</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a:latin typeface="Arial"/>
                          <a:ea typeface="Times New Roman"/>
                          <a:cs typeface="Times New Roman"/>
                        </a:rPr>
                        <a:t>PROF. ED. FISICA</a:t>
                      </a:r>
                      <a:endParaRPr lang="en-US" sz="800" b="1">
                        <a:latin typeface="Calibri"/>
                        <a:ea typeface="Calibri"/>
                        <a:cs typeface="Times New Roman"/>
                      </a:endParaRPr>
                    </a:p>
                  </a:txBody>
                  <a:tcPr marL="47470" marR="47470" marT="0" marB="0" anchor="b">
                    <a:lnL>
                      <a:noFill/>
                    </a:lnL>
                    <a:lnR>
                      <a:noFill/>
                    </a:lnR>
                    <a:lnT>
                      <a:noFill/>
                    </a:lnT>
                    <a:lnB>
                      <a:noFill/>
                    </a:lnB>
                  </a:tcPr>
                </a:tc>
              </a:tr>
              <a:tr h="140274">
                <a:tc>
                  <a:txBody>
                    <a:bodyPr/>
                    <a:lstStyle/>
                    <a:p>
                      <a:pPr marL="0" marR="0">
                        <a:lnSpc>
                          <a:spcPct val="115000"/>
                        </a:lnSpc>
                        <a:spcBef>
                          <a:spcPts val="0"/>
                        </a:spcBef>
                        <a:spcAft>
                          <a:spcPts val="0"/>
                        </a:spcAft>
                      </a:pPr>
                      <a:r>
                        <a:rPr lang="pt-BR" sz="700" b="1">
                          <a:latin typeface="Arial"/>
                          <a:ea typeface="Times New Roman"/>
                          <a:cs typeface="Times New Roman"/>
                        </a:rPr>
                        <a:t>DJANIRA RIBEIRO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a:lnSpc>
                          <a:spcPct val="115000"/>
                        </a:lnSpc>
                      </a:pPr>
                      <a:endParaRPr lang="en-US" sz="800" b="1" dirty="0">
                        <a:latin typeface="Calibri"/>
                        <a:ea typeface="Times New Roman"/>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a:latin typeface="Arial"/>
                          <a:ea typeface="Times New Roman"/>
                          <a:cs typeface="Times New Roman"/>
                        </a:rPr>
                        <a:t>SAO PAULO</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a:latin typeface="Arial"/>
                          <a:ea typeface="Times New Roman"/>
                          <a:cs typeface="Times New Roman"/>
                        </a:rPr>
                        <a:t>PROF. YOGA</a:t>
                      </a:r>
                      <a:endParaRPr lang="en-US" sz="800" b="1" dirty="0">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pt-BR" sz="700" b="1" dirty="0">
                          <a:latin typeface="Arial"/>
                          <a:ea typeface="Times New Roman"/>
                          <a:cs typeface="Times New Roman"/>
                        </a:rPr>
                        <a:t>F</a:t>
                      </a:r>
                      <a:r>
                        <a:rPr lang="en-US" sz="700" b="1" dirty="0">
                          <a:latin typeface="Arial"/>
                          <a:ea typeface="Times New Roman"/>
                          <a:cs typeface="Times New Roman"/>
                        </a:rPr>
                        <a:t>ADINHA M. TEIXEIRA</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INSTITUTO AURORA DE YOGA E TERAPIA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RIO DE JANEIRO</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800" b="1" dirty="0" smtClean="0">
                          <a:latin typeface="Calibri"/>
                          <a:ea typeface="Calibri"/>
                          <a:cs typeface="Times New Roman"/>
                        </a:rPr>
                        <a:t>PARTEIRA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FRANKLIN S. BRAGA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MEDICO ANESTESISTA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GERALDA M. DOS SANTOS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MATERNIDADE ODETE VALADARES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B. HORIZONTE</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ENFERMEIRA</a:t>
                      </a:r>
                      <a:endParaRPr lang="en-US" sz="800" b="1" dirty="0">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en-US" sz="700" b="1">
                          <a:latin typeface="Arial"/>
                          <a:ea typeface="Times New Roman"/>
                          <a:cs typeface="Times New Roman"/>
                        </a:rPr>
                        <a:t>HELENA M. C. SCHUCH</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CENTRO INT.DE EST. E PESQ. </a:t>
                      </a:r>
                      <a:r>
                        <a:rPr lang="en-US" sz="700" b="1" i="1">
                          <a:latin typeface="Arial"/>
                          <a:ea typeface="Times New Roman"/>
                          <a:cs typeface="Times New Roman"/>
                        </a:rPr>
                        <a:t>DO HOMEM</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FLORIANOPOLIS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PSICOLOGA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HUGO SABATINO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CAISM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MEDICO GINEC.</a:t>
                      </a:r>
                      <a:endParaRPr lang="en-US" sz="800" b="1" dirty="0">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en-US" sz="700" b="1">
                          <a:latin typeface="Arial"/>
                          <a:ea typeface="Times New Roman"/>
                          <a:cs typeface="Times New Roman"/>
                        </a:rPr>
                        <a:t>ISABEL REGIS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UNIV. FED. DE STA. CATARINA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a:latin typeface="Arial"/>
                          <a:ea typeface="Times New Roman"/>
                          <a:cs typeface="Times New Roman"/>
                        </a:rPr>
                        <a:t>FLORIANOPOLIS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a:latin typeface="Arial"/>
                          <a:ea typeface="Times New Roman"/>
                          <a:cs typeface="Times New Roman"/>
                        </a:rPr>
                        <a:t>SOCIOLOGA</a:t>
                      </a:r>
                      <a:endParaRPr lang="en-US" sz="800" b="1" dirty="0">
                        <a:latin typeface="Calibri"/>
                        <a:ea typeface="Calibri"/>
                        <a:cs typeface="Times New Roman"/>
                      </a:endParaRPr>
                    </a:p>
                  </a:txBody>
                  <a:tcPr marL="47470" marR="47470" marT="0" marB="0" anchor="b">
                    <a:lnL>
                      <a:noFill/>
                    </a:lnL>
                    <a:lnR>
                      <a:noFill/>
                    </a:lnR>
                    <a:lnT>
                      <a:noFill/>
                    </a:lnT>
                    <a:lnB>
                      <a:noFill/>
                    </a:lnB>
                  </a:tcPr>
                </a:tc>
              </a:tr>
              <a:tr h="140274">
                <a:tc>
                  <a:txBody>
                    <a:bodyPr/>
                    <a:lstStyle/>
                    <a:p>
                      <a:pPr marL="0" marR="0">
                        <a:lnSpc>
                          <a:spcPct val="115000"/>
                        </a:lnSpc>
                        <a:spcBef>
                          <a:spcPts val="0"/>
                        </a:spcBef>
                        <a:spcAft>
                          <a:spcPts val="0"/>
                        </a:spcAft>
                      </a:pPr>
                      <a:r>
                        <a:rPr lang="pt-BR" sz="700" b="1">
                          <a:latin typeface="Arial"/>
                          <a:ea typeface="Times New Roman"/>
                          <a:cs typeface="Times New Roman"/>
                        </a:rPr>
                        <a:t>JACIRA CURADO BARBOSA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a:lnSpc>
                          <a:spcPct val="115000"/>
                        </a:lnSpc>
                      </a:pPr>
                      <a:endParaRPr lang="en-US" sz="800" b="1">
                        <a:latin typeface="Calibri"/>
                        <a:ea typeface="Times New Roman"/>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a:latin typeface="Arial"/>
                          <a:ea typeface="Times New Roman"/>
                          <a:cs typeface="Times New Roman"/>
                        </a:rPr>
                        <a:t>B. HORIZONTE</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dirty="0">
                          <a:latin typeface="Arial"/>
                          <a:ea typeface="Times New Roman"/>
                          <a:cs typeface="Times New Roman"/>
                        </a:rPr>
                        <a:t>MASSOTERAPEUTA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pt-BR" sz="700" b="1">
                          <a:latin typeface="Arial"/>
                          <a:ea typeface="Times New Roman"/>
                          <a:cs typeface="Times New Roman"/>
                        </a:rPr>
                        <a:t>JORGE F. VILLARINO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UNIVERSIDADE FEDERAL DE SANTA MARIA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SANTA MARIA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MEDICO GINEC</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LIVIA MARTINS CARNEIRO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HOSPITAL SAO PIO X</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CERES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MEDICA GINEC.</a:t>
                      </a:r>
                      <a:endParaRPr lang="en-US" sz="800" b="1">
                        <a:latin typeface="Calibri"/>
                        <a:ea typeface="Calibri"/>
                        <a:cs typeface="Times New Roman"/>
                      </a:endParaRPr>
                    </a:p>
                  </a:txBody>
                  <a:tcPr marL="47470" marR="47470" marT="0" marB="0" anchor="b">
                    <a:lnL>
                      <a:noFill/>
                    </a:lnL>
                    <a:lnR>
                      <a:noFill/>
                    </a:lnR>
                    <a:lnT>
                      <a:noFill/>
                    </a:lnT>
                    <a:lnB>
                      <a:noFill/>
                    </a:lnB>
                  </a:tcPr>
                </a:tc>
              </a:tr>
              <a:tr h="140274">
                <a:tc>
                  <a:txBody>
                    <a:bodyPr/>
                    <a:lstStyle/>
                    <a:p>
                      <a:pPr marL="0" marR="0">
                        <a:lnSpc>
                          <a:spcPct val="115000"/>
                        </a:lnSpc>
                        <a:spcBef>
                          <a:spcPts val="0"/>
                        </a:spcBef>
                        <a:spcAft>
                          <a:spcPts val="0"/>
                        </a:spcAft>
                      </a:pPr>
                      <a:r>
                        <a:rPr lang="en-US" sz="700" b="1">
                          <a:latin typeface="Arial"/>
                          <a:ea typeface="Times New Roman"/>
                          <a:cs typeface="Times New Roman"/>
                        </a:rPr>
                        <a:t>LIVIA PAVITRA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a:lnSpc>
                          <a:spcPct val="115000"/>
                        </a:lnSpc>
                      </a:pPr>
                      <a:endParaRPr lang="en-US" sz="800" b="1">
                        <a:latin typeface="Calibri"/>
                        <a:ea typeface="Times New Roman"/>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BRASILIA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NUTRICIONISTA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LUCIA CALDEYRO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EDUCADORA</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pt-BR" sz="700" b="1">
                          <a:latin typeface="Arial"/>
                          <a:ea typeface="Times New Roman"/>
                          <a:cs typeface="Times New Roman"/>
                        </a:rPr>
                        <a:t>LUCIA M. PIRES DA SILVA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CASA DO PARTO "NOVE LUAS/LUA NOVA"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NITEROI</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TERAPEUTA OCUP.</a:t>
                      </a:r>
                      <a:endParaRPr lang="en-US" sz="800" b="1">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MARIA ESTER VILELA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HOSPITAL SAO PIO X</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CERES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MEDICA GINEC.</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MARISA RODRIGUES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PSICOLOGA</a:t>
                      </a:r>
                      <a:endParaRPr lang="en-US" sz="800" b="1" dirty="0">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en-US" sz="700" b="1">
                          <a:latin typeface="Arial"/>
                          <a:ea typeface="Times New Roman"/>
                          <a:cs typeface="Times New Roman"/>
                        </a:rPr>
                        <a:t>MELODIE RADLER VENTURI</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COLET. FEMINISTA SEXUALIDADE E SAUDE</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SAO PAULO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PHYSICIAN ASSISTENT</a:t>
                      </a:r>
                      <a:endParaRPr lang="en-US" sz="800" b="1" dirty="0">
                        <a:latin typeface="Calibri"/>
                        <a:ea typeface="Calibri"/>
                        <a:cs typeface="Times New Roman"/>
                      </a:endParaRPr>
                    </a:p>
                  </a:txBody>
                  <a:tcPr marL="47470" marR="47470" marT="0" marB="0" anchor="b">
                    <a:lnL>
                      <a:noFill/>
                    </a:lnL>
                    <a:lnR>
                      <a:noFill/>
                    </a:lnR>
                    <a:lnT>
                      <a:noFill/>
                    </a:lnT>
                    <a:lnB>
                      <a:noFill/>
                    </a:lnB>
                  </a:tcPr>
                </a:tc>
              </a:tr>
              <a:tr h="140274">
                <a:tc>
                  <a:txBody>
                    <a:bodyPr/>
                    <a:lstStyle/>
                    <a:p>
                      <a:pPr marL="0" marR="0">
                        <a:lnSpc>
                          <a:spcPct val="115000"/>
                        </a:lnSpc>
                        <a:spcBef>
                          <a:spcPts val="0"/>
                        </a:spcBef>
                        <a:spcAft>
                          <a:spcPts val="0"/>
                        </a:spcAft>
                      </a:pPr>
                      <a:r>
                        <a:rPr lang="en-US" sz="700" b="1">
                          <a:latin typeface="Arial"/>
                          <a:ea typeface="Times New Roman"/>
                          <a:cs typeface="Times New Roman"/>
                        </a:rPr>
                        <a:t>MYRIAM MARQUES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a:lnSpc>
                          <a:spcPct val="115000"/>
                        </a:lnSpc>
                      </a:pPr>
                      <a:endParaRPr lang="en-US" sz="800" b="1">
                        <a:latin typeface="Calibri"/>
                        <a:ea typeface="Times New Roman"/>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CONTAGEM</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ENFERMEIRA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PAULA VIANA  </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ALTERNEX-CURUMIM @ AX.IBASE.BR</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RECIFE</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PARTEIRA </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SILVIA N. CORDEIRO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PSICOLOGA</a:t>
                      </a:r>
                      <a:endParaRPr lang="en-US" sz="800" b="1" dirty="0">
                        <a:latin typeface="Calibri"/>
                        <a:ea typeface="Calibri"/>
                        <a:cs typeface="Times New Roman"/>
                      </a:endParaRPr>
                    </a:p>
                  </a:txBody>
                  <a:tcPr marL="47470" marR="47470" marT="0" marB="0" anchor="b">
                    <a:lnL>
                      <a:noFill/>
                    </a:lnL>
                    <a:lnR>
                      <a:noFill/>
                    </a:lnR>
                    <a:lnT>
                      <a:noFill/>
                    </a:lnT>
                    <a:lnB>
                      <a:noFill/>
                    </a:lnB>
                  </a:tcPr>
                </a:tc>
              </a:tr>
              <a:tr h="245479">
                <a:tc>
                  <a:txBody>
                    <a:bodyPr/>
                    <a:lstStyle/>
                    <a:p>
                      <a:pPr marL="0" marR="0">
                        <a:lnSpc>
                          <a:spcPct val="115000"/>
                        </a:lnSpc>
                        <a:spcBef>
                          <a:spcPts val="0"/>
                        </a:spcBef>
                        <a:spcAft>
                          <a:spcPts val="0"/>
                        </a:spcAft>
                      </a:pPr>
                      <a:r>
                        <a:rPr lang="en-US" sz="700" b="1">
                          <a:latin typeface="Arial"/>
                          <a:ea typeface="Times New Roman"/>
                          <a:cs typeface="Times New Roman"/>
                        </a:rPr>
                        <a:t>SOLANGE DACACH</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REDE DE DEFESA DA ESPECIE HUMANA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RIO DE JANEIRO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SOCIOLOGA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dirty="0">
                          <a:latin typeface="Arial"/>
                          <a:ea typeface="Times New Roman"/>
                          <a:cs typeface="Times New Roman"/>
                        </a:rPr>
                        <a:t>SUELY CARVALHO</a:t>
                      </a:r>
                      <a:endParaRPr lang="en-US" sz="800" b="1" dirty="0">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C.A.I.S. DO PARTO</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OLINDA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PARTEIRA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VANIA DE FREITAS MACIEL</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CASA DO PARTO "NOVE LUAS/LUA NOVA"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NITEROI</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FISIOTERAPEUTA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WILLIAM A.OLIVEIRA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pt-BR" sz="700" b="1" i="1">
                          <a:latin typeface="Arial"/>
                          <a:ea typeface="Times New Roman"/>
                          <a:cs typeface="Times New Roman"/>
                        </a:rPr>
                        <a:t>GPA - UNICAMP</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BIOLOGO</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MARIO SALINAS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MATERNIDADE PROVINCIAL </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CÓRD. (ARG)</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MÉDICO GINEC.</a:t>
                      </a:r>
                      <a:endParaRPr lang="en-US" sz="800" b="1" dirty="0">
                        <a:latin typeface="Calibri"/>
                        <a:ea typeface="Calibri"/>
                        <a:cs typeface="Times New Roman"/>
                      </a:endParaRPr>
                    </a:p>
                  </a:txBody>
                  <a:tcPr marL="47470" marR="47470" marT="0" marB="0" anchor="b">
                    <a:lnL>
                      <a:noFill/>
                    </a:lnL>
                    <a:lnR>
                      <a:noFill/>
                    </a:lnR>
                    <a:lnT>
                      <a:noFill/>
                    </a:lnT>
                    <a:lnB>
                      <a:noFill/>
                    </a:lnB>
                  </a:tcPr>
                </a:tc>
              </a:tr>
              <a:tr h="140274">
                <a:tc>
                  <a:txBody>
                    <a:bodyPr/>
                    <a:lstStyle/>
                    <a:p>
                      <a:pPr marL="0" marR="0">
                        <a:lnSpc>
                          <a:spcPct val="115000"/>
                        </a:lnSpc>
                        <a:spcBef>
                          <a:spcPts val="0"/>
                        </a:spcBef>
                        <a:spcAft>
                          <a:spcPts val="0"/>
                        </a:spcAft>
                      </a:pPr>
                      <a:r>
                        <a:rPr lang="en-US" sz="700" b="1">
                          <a:latin typeface="Arial"/>
                          <a:ea typeface="Times New Roman"/>
                          <a:cs typeface="Times New Roman"/>
                        </a:rPr>
                        <a:t>GABRIELA GOMEZ</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a:lnSpc>
                          <a:spcPct val="115000"/>
                        </a:lnSpc>
                      </a:pPr>
                      <a:endParaRPr lang="en-US" sz="800" b="1">
                        <a:latin typeface="Calibri"/>
                        <a:ea typeface="Times New Roman"/>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BS.AS (ARG)</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AL. MEDICINA</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ADAILTON MEIRA</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CLINICA ADAILTON</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a:latin typeface="Arial"/>
                          <a:ea typeface="Times New Roman"/>
                          <a:cs typeface="Times New Roman"/>
                        </a:rPr>
                        <a:t>CAMPINAS</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dirty="0">
                          <a:latin typeface="Arial"/>
                          <a:ea typeface="Times New Roman"/>
                          <a:cs typeface="Times New Roman"/>
                        </a:rPr>
                        <a:t>MÉDICO GINEC.</a:t>
                      </a:r>
                      <a:endParaRPr lang="en-US" sz="800" b="1" dirty="0">
                        <a:latin typeface="Calibri"/>
                        <a:ea typeface="Calibri"/>
                        <a:cs typeface="Times New Roman"/>
                      </a:endParaRPr>
                    </a:p>
                  </a:txBody>
                  <a:tcPr marL="47470" marR="47470" marT="0" marB="0" anchor="b">
                    <a:lnL>
                      <a:noFill/>
                    </a:lnL>
                    <a:lnR>
                      <a:noFill/>
                    </a:lnR>
                    <a:lnT>
                      <a:noFill/>
                    </a:lnT>
                    <a:lnB>
                      <a:noFill/>
                    </a:lnB>
                  </a:tcPr>
                </a:tc>
              </a:tr>
              <a:tr h="122740">
                <a:tc>
                  <a:txBody>
                    <a:bodyPr/>
                    <a:lstStyle/>
                    <a:p>
                      <a:pPr marL="0" marR="0">
                        <a:lnSpc>
                          <a:spcPct val="115000"/>
                        </a:lnSpc>
                        <a:spcBef>
                          <a:spcPts val="0"/>
                        </a:spcBef>
                        <a:spcAft>
                          <a:spcPts val="0"/>
                        </a:spcAft>
                      </a:pPr>
                      <a:r>
                        <a:rPr lang="en-US" sz="700" b="1">
                          <a:latin typeface="Arial"/>
                          <a:ea typeface="Times New Roman"/>
                          <a:cs typeface="Times New Roman"/>
                        </a:rPr>
                        <a:t>PAOLA FRISOLI</a:t>
                      </a:r>
                      <a:endParaRPr lang="en-US" sz="800" b="1">
                        <a:latin typeface="Calibri"/>
                        <a:ea typeface="Calibri"/>
                        <a:cs typeface="Times New Roman"/>
                      </a:endParaRPr>
                    </a:p>
                  </a:txBody>
                  <a:tcPr marL="47470" marR="47470" marT="0" marB="0" anchor="b">
                    <a:lnL>
                      <a:noFill/>
                    </a:lnL>
                    <a:lnR>
                      <a:noFill/>
                    </a:lnR>
                    <a:lnT>
                      <a:noFill/>
                    </a:lnT>
                    <a:lnB>
                      <a:noFill/>
                    </a:lnB>
                  </a:tcPr>
                </a:tc>
                <a:tc>
                  <a:txBody>
                    <a:bodyPr/>
                    <a:lstStyle/>
                    <a:p>
                      <a:pPr marL="0" marR="0">
                        <a:lnSpc>
                          <a:spcPct val="115000"/>
                        </a:lnSpc>
                        <a:spcBef>
                          <a:spcPts val="0"/>
                        </a:spcBef>
                        <a:spcAft>
                          <a:spcPts val="0"/>
                        </a:spcAft>
                      </a:pPr>
                      <a:r>
                        <a:rPr lang="en-US" sz="700" b="1" i="1">
                          <a:latin typeface="Arial"/>
                          <a:ea typeface="Times New Roman"/>
                          <a:cs typeface="Times New Roman"/>
                        </a:rPr>
                        <a:t>HOSPITAL SAO PIO X</a:t>
                      </a:r>
                      <a:endParaRPr lang="en-US" sz="800" b="1">
                        <a:latin typeface="Calibri"/>
                        <a:ea typeface="Calibri"/>
                        <a:cs typeface="Times New Roman"/>
                      </a:endParaRPr>
                    </a:p>
                  </a:txBody>
                  <a:tcPr marL="47470" marR="47470" marT="0" marB="0" anchor="b">
                    <a:lnL>
                      <a:noFill/>
                    </a:lnL>
                    <a:lnR>
                      <a:noFill/>
                    </a:lnR>
                    <a:lnT>
                      <a:noFill/>
                    </a:lnT>
                    <a:lnB>
                      <a:noFill/>
                    </a:lnB>
                  </a:tcPr>
                </a:tc>
                <a:tc gridSpan="2">
                  <a:txBody>
                    <a:bodyPr/>
                    <a:lstStyle/>
                    <a:p>
                      <a:pPr marL="0" marR="0">
                        <a:lnSpc>
                          <a:spcPct val="115000"/>
                        </a:lnSpc>
                        <a:spcBef>
                          <a:spcPts val="0"/>
                        </a:spcBef>
                        <a:spcAft>
                          <a:spcPts val="0"/>
                        </a:spcAft>
                      </a:pPr>
                      <a:r>
                        <a:rPr lang="en-US" sz="700" b="1" dirty="0">
                          <a:latin typeface="Arial"/>
                          <a:ea typeface="Times New Roman"/>
                          <a:cs typeface="Times New Roman"/>
                        </a:rPr>
                        <a:t>BERGAMO (ITALIA)PARTEIRA</a:t>
                      </a:r>
                      <a:endParaRPr lang="en-US" sz="800" b="1" dirty="0">
                        <a:latin typeface="Calibri"/>
                        <a:ea typeface="Calibri"/>
                        <a:cs typeface="Times New Roman"/>
                      </a:endParaRPr>
                    </a:p>
                  </a:txBody>
                  <a:tcPr marL="47470" marR="47470" marT="0" marB="0" anchor="b">
                    <a:lnL>
                      <a:noFill/>
                    </a:lnL>
                    <a:lnR>
                      <a:noFill/>
                    </a:lnR>
                    <a:lnT>
                      <a:noFill/>
                    </a:lnT>
                    <a:lnB>
                      <a:noFill/>
                    </a:lnB>
                  </a:tcPr>
                </a:tc>
                <a:tc hMerge="1">
                  <a:txBody>
                    <a:bodyPr/>
                    <a:lstStyle/>
                    <a:p>
                      <a:endParaRPr lang="pt-BR"/>
                    </a:p>
                  </a:txBody>
                  <a:tcPr/>
                </a:tc>
              </a:tr>
            </a:tbl>
          </a:graphicData>
        </a:graphic>
      </p:graphicFrame>
      <p:sp>
        <p:nvSpPr>
          <p:cNvPr id="86150" name="CaixaDeTexto 2"/>
          <p:cNvSpPr txBox="1">
            <a:spLocks noChangeArrowheads="1"/>
          </p:cNvSpPr>
          <p:nvPr/>
        </p:nvSpPr>
        <p:spPr bwMode="auto">
          <a:xfrm>
            <a:off x="1143000" y="685800"/>
            <a:ext cx="7010400" cy="646113"/>
          </a:xfrm>
          <a:prstGeom prst="rect">
            <a:avLst/>
          </a:prstGeom>
          <a:noFill/>
          <a:ln w="9525">
            <a:noFill/>
            <a:miter lim="800000"/>
            <a:headEnd/>
            <a:tailEnd/>
          </a:ln>
        </p:spPr>
        <p:txBody>
          <a:bodyPr>
            <a:spAutoFit/>
          </a:bodyPr>
          <a:lstStyle/>
          <a:p>
            <a:pPr algn="ctr"/>
            <a:r>
              <a:rPr lang="pt-BR" b="1"/>
              <a:t>LISTA DOS 33 FUNDADORES DA REDE DE </a:t>
            </a:r>
          </a:p>
          <a:p>
            <a:pPr algn="ctr"/>
            <a:r>
              <a:rPr lang="pt-BR" b="1"/>
              <a:t>HUMANIZAÇÃO DO NASCIMENTO – REHUNA</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928794" y="4314564"/>
            <a:ext cx="4000496" cy="1200329"/>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latin typeface="+mj-lt"/>
              </a:rPr>
              <a:t>REFLEXÕES SOBRE</a:t>
            </a:r>
            <a:br>
              <a:rPr lang="pt-BR" sz="2400" b="1" kern="0" dirty="0" smtClean="0">
                <a:solidFill>
                  <a:schemeClr val="tx1">
                    <a:lumMod val="65000"/>
                    <a:lumOff val="35000"/>
                  </a:schemeClr>
                </a:solidFill>
                <a:latin typeface="+mj-lt"/>
              </a:rPr>
            </a:br>
            <a:r>
              <a:rPr lang="pt-BR" sz="2400" b="1" kern="0" dirty="0" smtClean="0">
                <a:solidFill>
                  <a:schemeClr val="tx1">
                    <a:lumMod val="65000"/>
                    <a:lumOff val="35000"/>
                  </a:schemeClr>
                </a:solidFill>
                <a:latin typeface="+mj-lt"/>
              </a:rPr>
              <a:t>AS SATISFAÇÕES PROFISSIONAIS</a:t>
            </a:r>
            <a:endParaRPr lang="pt-BR" sz="2400" b="1" kern="0" dirty="0">
              <a:solidFill>
                <a:schemeClr val="tx1">
                  <a:lumMod val="65000"/>
                  <a:lumOff val="35000"/>
                </a:schemeClr>
              </a:solidFill>
              <a:latin typeface="+mj-lt"/>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86248" y="1571612"/>
            <a:ext cx="4572000" cy="3970318"/>
          </a:xfrm>
          <a:prstGeom prst="rect">
            <a:avLst/>
          </a:prstGeom>
        </p:spPr>
        <p:txBody>
          <a:bodyPr>
            <a:spAutoFit/>
          </a:bodyPr>
          <a:lstStyle/>
          <a:p>
            <a:pPr algn="just">
              <a:spcBef>
                <a:spcPct val="50000"/>
              </a:spcBef>
              <a:defRPr/>
            </a:pPr>
            <a:r>
              <a:rPr lang="pt-BR" b="1" dirty="0">
                <a:cs typeface="Arial" pitchFamily="34" charset="0"/>
              </a:rPr>
              <a:t>Uma das minhas maiores satisfações profissionais, foi receber das mão do Ministro da Saúde em Brasília em 2010, o reconhecimento de nossa longa e persistente luta pela humanização no processo do nascimento. Assim como outros prêmios recebidos, como ao melhor trabalho de Obstetrícia no Brasil (prêmio Abrange de Obstetrícia em 2007). Porém é justo manifestar que os prêmios, dados na minha pessoa, estão incluídos uma longa lista de outros(as)  profissionais que no seu momento oportuno estiveram, comigo, na luta para modificar as formas de nascer</a:t>
            </a:r>
            <a:r>
              <a:rPr lang="pt-BR" b="1" i="1" dirty="0">
                <a:cs typeface="Arial" pitchFamily="34" charset="0"/>
              </a:rPr>
              <a:t>.</a:t>
            </a:r>
          </a:p>
        </p:txBody>
      </p:sp>
      <p:pic>
        <p:nvPicPr>
          <p:cNvPr id="6" name="Imagem 2" descr="hugo_sabatino_290x240_.jpg">
            <a:hlinkClick r:id="rId2"/>
          </p:cNvPr>
          <p:cNvPicPr>
            <a:picLocks noChangeAspect="1" noChangeArrowheads="1"/>
          </p:cNvPicPr>
          <p:nvPr/>
        </p:nvPicPr>
        <p:blipFill>
          <a:blip r:embed="rId3" cstate="print"/>
          <a:srcRect b="20537"/>
          <a:stretch>
            <a:fillRect/>
          </a:stretch>
        </p:blipFill>
        <p:spPr bwMode="auto">
          <a:xfrm>
            <a:off x="782928" y="1285860"/>
            <a:ext cx="3366128" cy="2214554"/>
          </a:xfrm>
          <a:prstGeom prst="rect">
            <a:avLst/>
          </a:prstGeom>
          <a:noFill/>
          <a:ln w="9525">
            <a:noFill/>
            <a:miter lim="800000"/>
            <a:headEnd/>
            <a:tailEnd/>
          </a:ln>
        </p:spPr>
      </p:pic>
      <p:pic>
        <p:nvPicPr>
          <p:cNvPr id="7" name="Picture 4" descr="E:\HUGO\DESPEDIDA\958-B-Hugo-web.jpg"/>
          <p:cNvPicPr>
            <a:picLocks noChangeAspect="1" noChangeArrowheads="1"/>
          </p:cNvPicPr>
          <p:nvPr/>
        </p:nvPicPr>
        <p:blipFill>
          <a:blip r:embed="rId4" cstate="print"/>
          <a:srcRect/>
          <a:stretch>
            <a:fillRect/>
          </a:stretch>
        </p:blipFill>
        <p:spPr bwMode="auto">
          <a:xfrm>
            <a:off x="785786" y="3571876"/>
            <a:ext cx="2571736" cy="1927708"/>
          </a:xfrm>
          <a:prstGeom prst="rect">
            <a:avLst/>
          </a:prstGeom>
          <a:noFill/>
          <a:ln w="9525">
            <a:noFill/>
            <a:miter lim="800000"/>
            <a:headEnd/>
            <a:tailEnd/>
          </a:ln>
        </p:spPr>
      </p:pic>
      <p:sp>
        <p:nvSpPr>
          <p:cNvPr id="8" name="Retângulo 4"/>
          <p:cNvSpPr>
            <a:spLocks noChangeArrowheads="1"/>
          </p:cNvSpPr>
          <p:nvPr/>
        </p:nvSpPr>
        <p:spPr bwMode="auto">
          <a:xfrm>
            <a:off x="92282" y="5497313"/>
            <a:ext cx="2033574" cy="646331"/>
          </a:xfrm>
          <a:prstGeom prst="rect">
            <a:avLst/>
          </a:prstGeom>
          <a:noFill/>
          <a:ln w="9525">
            <a:noFill/>
            <a:miter lim="800000"/>
            <a:headEnd/>
            <a:tailEnd/>
          </a:ln>
        </p:spPr>
        <p:txBody>
          <a:bodyPr wrap="square">
            <a:spAutoFit/>
          </a:bodyPr>
          <a:lstStyle/>
          <a:p>
            <a:pPr algn="r"/>
            <a:r>
              <a:rPr lang="pt-BR" sz="1200" dirty="0"/>
              <a:t>PREMIO ABRANGE </a:t>
            </a:r>
            <a:endParaRPr lang="pt-BR" sz="1200" dirty="0" smtClean="0"/>
          </a:p>
          <a:p>
            <a:pPr algn="r"/>
            <a:r>
              <a:rPr lang="pt-BR" sz="1200" dirty="0" smtClean="0"/>
              <a:t>melhor trabalho de obstetrícia , 2007</a:t>
            </a:r>
            <a:endParaRPr lang="pt-BR" sz="1200" dirty="0"/>
          </a:p>
        </p:txBody>
      </p:sp>
      <p:sp>
        <p:nvSpPr>
          <p:cNvPr id="9" name="Retângulo 4"/>
          <p:cNvSpPr>
            <a:spLocks noChangeArrowheads="1"/>
          </p:cNvSpPr>
          <p:nvPr/>
        </p:nvSpPr>
        <p:spPr bwMode="auto">
          <a:xfrm>
            <a:off x="92282" y="500042"/>
            <a:ext cx="2033574" cy="830997"/>
          </a:xfrm>
          <a:prstGeom prst="rect">
            <a:avLst/>
          </a:prstGeom>
          <a:noFill/>
          <a:ln w="9525">
            <a:noFill/>
            <a:miter lim="800000"/>
            <a:headEnd/>
            <a:tailEnd/>
          </a:ln>
        </p:spPr>
        <p:txBody>
          <a:bodyPr wrap="square">
            <a:spAutoFit/>
          </a:bodyPr>
          <a:lstStyle/>
          <a:p>
            <a:pPr algn="r"/>
            <a:r>
              <a:rPr lang="pt-BR" sz="1200" dirty="0" smtClean="0"/>
              <a:t>HOMENAGEM MINISTÉRIO</a:t>
            </a:r>
          </a:p>
          <a:p>
            <a:pPr algn="r"/>
            <a:r>
              <a:rPr lang="pt-BR" sz="1200" dirty="0" smtClean="0"/>
              <a:t>reconhecimento pelo trabalho de humanização do parto, 2007</a:t>
            </a:r>
            <a:endParaRPr lang="pt-BR"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860032" y="44624"/>
            <a:ext cx="3786182" cy="3277820"/>
          </a:xfrm>
          <a:prstGeom prst="rect">
            <a:avLst/>
          </a:prstGeom>
        </p:spPr>
        <p:txBody>
          <a:bodyPr wrap="square">
            <a:spAutoFit/>
          </a:bodyPr>
          <a:lstStyle/>
          <a:p>
            <a:pPr algn="just">
              <a:spcBef>
                <a:spcPct val="50000"/>
              </a:spcBef>
            </a:pPr>
            <a:r>
              <a:rPr lang="pt-BR" b="1" dirty="0" smtClean="0">
                <a:cs typeface="Arial" charset="0"/>
              </a:rPr>
              <a:t>Porém um professor que tem o privilégio de dedicar-se integralmente a uma profissão  que o faz feliz, que faz o que tem prazer, que lhe pagam para fazê-lo e que, além disso, constantemente percebe que pessoas (casais grávidos, alunos e funcionários) requerem minha atenção. Mais que um mérito, é um privilégio difícil de alcançar. </a:t>
            </a:r>
          </a:p>
          <a:p>
            <a:pPr algn="just">
              <a:spcBef>
                <a:spcPct val="50000"/>
              </a:spcBef>
            </a:pPr>
            <a:r>
              <a:rPr lang="pt-BR" b="1" dirty="0" smtClean="0">
                <a:cs typeface="Arial" charset="0"/>
              </a:rPr>
              <a:t>E este é meu caso. </a:t>
            </a:r>
            <a:endParaRPr lang="pt-BR" b="1" dirty="0">
              <a:cs typeface="Arial" charset="0"/>
            </a:endParaRPr>
          </a:p>
        </p:txBody>
      </p:sp>
      <p:pic>
        <p:nvPicPr>
          <p:cNvPr id="11" name="Picture 4" descr="E:\livro\Parto Humanizado\fotos\vivianevacchi\parto55_01.jpg"/>
          <p:cNvPicPr>
            <a:picLocks noChangeAspect="1" noChangeArrowheads="1"/>
          </p:cNvPicPr>
          <p:nvPr/>
        </p:nvPicPr>
        <p:blipFill>
          <a:blip r:embed="rId2" cstate="print"/>
          <a:srcRect/>
          <a:stretch>
            <a:fillRect/>
          </a:stretch>
        </p:blipFill>
        <p:spPr bwMode="auto">
          <a:xfrm>
            <a:off x="-1" y="1556792"/>
            <a:ext cx="2095089" cy="1440160"/>
          </a:xfrm>
          <a:prstGeom prst="rect">
            <a:avLst/>
          </a:prstGeom>
          <a:noFill/>
          <a:ln w="9525">
            <a:noFill/>
            <a:miter lim="800000"/>
            <a:headEnd/>
            <a:tailEnd/>
          </a:ln>
        </p:spPr>
      </p:pic>
      <p:pic>
        <p:nvPicPr>
          <p:cNvPr id="13" name="Picture 5" descr="E:\livro\Parto Humanizado\fotos\vivianevacchi\parto59p.jpg"/>
          <p:cNvPicPr>
            <a:picLocks noChangeAspect="1" noChangeArrowheads="1"/>
          </p:cNvPicPr>
          <p:nvPr/>
        </p:nvPicPr>
        <p:blipFill>
          <a:blip r:embed="rId3" cstate="print"/>
          <a:srcRect/>
          <a:stretch>
            <a:fillRect/>
          </a:stretch>
        </p:blipFill>
        <p:spPr bwMode="auto">
          <a:xfrm>
            <a:off x="0" y="4653136"/>
            <a:ext cx="2571736" cy="1682054"/>
          </a:xfrm>
          <a:prstGeom prst="rect">
            <a:avLst/>
          </a:prstGeom>
          <a:noFill/>
          <a:ln w="9525">
            <a:noFill/>
            <a:miter lim="800000"/>
            <a:headEnd/>
            <a:tailEnd/>
          </a:ln>
        </p:spPr>
      </p:pic>
      <p:sp>
        <p:nvSpPr>
          <p:cNvPr id="14" name="Retângulo 4"/>
          <p:cNvSpPr>
            <a:spLocks noChangeArrowheads="1"/>
          </p:cNvSpPr>
          <p:nvPr/>
        </p:nvSpPr>
        <p:spPr bwMode="auto">
          <a:xfrm>
            <a:off x="107504" y="3501008"/>
            <a:ext cx="1838308" cy="461665"/>
          </a:xfrm>
          <a:prstGeom prst="rect">
            <a:avLst/>
          </a:prstGeom>
          <a:noFill/>
          <a:ln w="9525">
            <a:noFill/>
            <a:miter lim="800000"/>
            <a:headEnd/>
            <a:tailEnd/>
          </a:ln>
        </p:spPr>
        <p:txBody>
          <a:bodyPr wrap="square">
            <a:spAutoFit/>
          </a:bodyPr>
          <a:lstStyle/>
          <a:p>
            <a:pPr algn="r"/>
            <a:r>
              <a:rPr lang="pt-BR" sz="1200" b="1" dirty="0"/>
              <a:t>PARTO DA VIVIANE</a:t>
            </a:r>
          </a:p>
          <a:p>
            <a:pPr algn="r"/>
            <a:r>
              <a:rPr lang="pt-BR" sz="1200" dirty="0"/>
              <a:t>22/10/1994</a:t>
            </a:r>
          </a:p>
        </p:txBody>
      </p:sp>
      <p:pic>
        <p:nvPicPr>
          <p:cNvPr id="15" name="Picture 6" descr="E:\HUGO\DESPEDIDA\escultura1.jpg"/>
          <p:cNvPicPr>
            <a:picLocks noChangeAspect="1" noChangeArrowheads="1"/>
          </p:cNvPicPr>
          <p:nvPr/>
        </p:nvPicPr>
        <p:blipFill>
          <a:blip r:embed="rId4" cstate="print"/>
          <a:srcRect/>
          <a:stretch>
            <a:fillRect/>
          </a:stretch>
        </p:blipFill>
        <p:spPr bwMode="auto">
          <a:xfrm>
            <a:off x="6228184" y="3933056"/>
            <a:ext cx="2272894" cy="2670180"/>
          </a:xfrm>
          <a:prstGeom prst="rect">
            <a:avLst/>
          </a:prstGeom>
          <a:noFill/>
          <a:ln w="9525">
            <a:noFill/>
            <a:miter lim="800000"/>
            <a:headEnd/>
            <a:tailEnd/>
          </a:ln>
        </p:spPr>
      </p:pic>
      <p:sp>
        <p:nvSpPr>
          <p:cNvPr id="16" name="CaixaDeTexto 6"/>
          <p:cNvSpPr txBox="1">
            <a:spLocks noChangeArrowheads="1"/>
          </p:cNvSpPr>
          <p:nvPr/>
        </p:nvSpPr>
        <p:spPr bwMode="auto">
          <a:xfrm>
            <a:off x="4143373" y="6000768"/>
            <a:ext cx="1571636" cy="461665"/>
          </a:xfrm>
          <a:prstGeom prst="rect">
            <a:avLst/>
          </a:prstGeom>
          <a:noFill/>
          <a:ln w="9525">
            <a:noFill/>
            <a:miter lim="800000"/>
            <a:headEnd/>
            <a:tailEnd/>
          </a:ln>
        </p:spPr>
        <p:txBody>
          <a:bodyPr wrap="square">
            <a:spAutoFit/>
          </a:bodyPr>
          <a:lstStyle/>
          <a:p>
            <a:r>
              <a:rPr lang="pt-BR" sz="1200" b="1" dirty="0"/>
              <a:t>ESCULTURA DE UM PARTO DE CÓCORAS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428728" y="4500570"/>
            <a:ext cx="4572000" cy="830997"/>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REFLEXÕES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OS PLANTÕES </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3786182" y="2715182"/>
            <a:ext cx="4191000" cy="3785652"/>
          </a:xfrm>
          <a:prstGeom prst="rect">
            <a:avLst/>
          </a:prstGeom>
          <a:noFill/>
          <a:ln w="9525">
            <a:noFill/>
            <a:miter lim="800000"/>
            <a:headEnd/>
            <a:tailEnd/>
          </a:ln>
        </p:spPr>
        <p:txBody>
          <a:bodyPr anchor="ctr">
            <a:spAutoFit/>
          </a:bodyPr>
          <a:lstStyle/>
          <a:p>
            <a:pPr eaLnBrk="0" hangingPunct="0"/>
            <a:endParaRPr lang="en-US" sz="1200" dirty="0"/>
          </a:p>
          <a:p>
            <a:pPr eaLnBrk="0" hangingPunct="0"/>
            <a:r>
              <a:rPr lang="pt-BR" sz="1200" dirty="0">
                <a:cs typeface="Calibri" pitchFamily="34" charset="0"/>
              </a:rPr>
              <a:t>O tempo passa, estamo-nos pondo velho </a:t>
            </a:r>
            <a:endParaRPr lang="en-US" sz="1200" dirty="0"/>
          </a:p>
          <a:p>
            <a:pPr eaLnBrk="0" hangingPunct="0"/>
            <a:r>
              <a:rPr lang="pt-BR" sz="1200" dirty="0">
                <a:cs typeface="Calibri" pitchFamily="34" charset="0"/>
              </a:rPr>
              <a:t>E o amor não é o reflexo como ontem </a:t>
            </a:r>
            <a:endParaRPr lang="en-US" sz="1200" dirty="0"/>
          </a:p>
          <a:p>
            <a:pPr eaLnBrk="0" hangingPunct="0"/>
            <a:r>
              <a:rPr lang="pt-BR" sz="1200" dirty="0">
                <a:cs typeface="Calibri" pitchFamily="34" charset="0"/>
              </a:rPr>
              <a:t>Em cada conversação é como um abraço</a:t>
            </a:r>
            <a:endParaRPr lang="en-US" sz="1200" dirty="0"/>
          </a:p>
          <a:p>
            <a:pPr eaLnBrk="0" hangingPunct="0"/>
            <a:r>
              <a:rPr lang="pt-BR" sz="1200" dirty="0">
                <a:cs typeface="Calibri" pitchFamily="34" charset="0"/>
              </a:rPr>
              <a:t>É como sempre um pedaço de prazer</a:t>
            </a:r>
            <a:endParaRPr lang="en-US" sz="1200" dirty="0"/>
          </a:p>
          <a:p>
            <a:pPr eaLnBrk="0" hangingPunct="0"/>
            <a:r>
              <a:rPr lang="pt-BR" sz="1200" dirty="0">
                <a:cs typeface="Calibri" pitchFamily="34" charset="0"/>
              </a:rPr>
              <a:t>Vamos vivendo,  vendo as horas, que vão passando. As velhas discussões </a:t>
            </a:r>
            <a:r>
              <a:rPr lang="pt-BR" sz="1200" dirty="0" smtClean="0">
                <a:cs typeface="Calibri" pitchFamily="34" charset="0"/>
              </a:rPr>
              <a:t>vão </a:t>
            </a:r>
            <a:r>
              <a:rPr lang="pt-BR" sz="1200" dirty="0" err="1" smtClean="0">
                <a:cs typeface="Calibri" pitchFamily="34" charset="0"/>
              </a:rPr>
              <a:t>seperdendo</a:t>
            </a:r>
            <a:r>
              <a:rPr lang="pt-BR" sz="1200" dirty="0" smtClean="0">
                <a:cs typeface="Calibri" pitchFamily="34" charset="0"/>
              </a:rPr>
              <a:t> </a:t>
            </a:r>
            <a:r>
              <a:rPr lang="pt-BR" sz="1200" dirty="0">
                <a:cs typeface="Calibri" pitchFamily="34" charset="0"/>
              </a:rPr>
              <a:t>entre as razões </a:t>
            </a:r>
            <a:endParaRPr lang="en-US" sz="1200" dirty="0"/>
          </a:p>
          <a:p>
            <a:pPr eaLnBrk="0" hangingPunct="0"/>
            <a:r>
              <a:rPr lang="pt-BR" sz="1200" dirty="0">
                <a:cs typeface="Calibri" pitchFamily="34" charset="0"/>
              </a:rPr>
              <a:t>Porque anos atrás, tomar sua mão , roubar-te um beijo, sem forçar o momento fazia paz era uma verdade.</a:t>
            </a:r>
            <a:endParaRPr lang="en-US" sz="1200" dirty="0"/>
          </a:p>
          <a:p>
            <a:pPr eaLnBrk="0" hangingPunct="0"/>
            <a:r>
              <a:rPr lang="pt-BR" sz="1200" dirty="0">
                <a:cs typeface="Calibri" pitchFamily="34" charset="0"/>
              </a:rPr>
              <a:t>Porque o tempo passa, estamo-nos pondo velho </a:t>
            </a:r>
            <a:endParaRPr lang="en-US" sz="1200" dirty="0"/>
          </a:p>
          <a:p>
            <a:pPr eaLnBrk="0" hangingPunct="0"/>
            <a:r>
              <a:rPr lang="pt-BR" sz="1200" dirty="0">
                <a:cs typeface="Calibri" pitchFamily="34" charset="0"/>
              </a:rPr>
              <a:t>E o amor não é o reflexo como ontem</a:t>
            </a:r>
            <a:endParaRPr lang="en-US" sz="1200" dirty="0"/>
          </a:p>
          <a:p>
            <a:pPr eaLnBrk="0" hangingPunct="0"/>
            <a:r>
              <a:rPr lang="pt-BR" sz="1200" dirty="0">
                <a:cs typeface="Calibri" pitchFamily="34" charset="0"/>
              </a:rPr>
              <a:t>Em cada conversação é como um abraço</a:t>
            </a:r>
            <a:endParaRPr lang="en-US" sz="1200" dirty="0"/>
          </a:p>
          <a:p>
            <a:pPr eaLnBrk="0" hangingPunct="0"/>
            <a:r>
              <a:rPr lang="pt-BR" sz="1200" dirty="0">
                <a:cs typeface="Calibri" pitchFamily="34" charset="0"/>
              </a:rPr>
              <a:t>É como sempre um pedaço da ração </a:t>
            </a:r>
            <a:endParaRPr lang="en-US" sz="1200" dirty="0"/>
          </a:p>
          <a:p>
            <a:pPr eaLnBrk="0" hangingPunct="0"/>
            <a:r>
              <a:rPr lang="pt-BR" sz="1200" dirty="0">
                <a:cs typeface="Calibri" pitchFamily="34" charset="0"/>
              </a:rPr>
              <a:t>A todo diz que sim a nada diz que não</a:t>
            </a:r>
            <a:endParaRPr lang="en-US" sz="1200" dirty="0"/>
          </a:p>
          <a:p>
            <a:pPr eaLnBrk="0" hangingPunct="0"/>
            <a:r>
              <a:rPr lang="pt-BR" sz="1200" dirty="0">
                <a:cs typeface="Calibri" pitchFamily="34" charset="0"/>
              </a:rPr>
              <a:t>Para poder construir, esta tremenda harmonia que solo perco os corações</a:t>
            </a:r>
            <a:endParaRPr lang="en-US" sz="1200" dirty="0"/>
          </a:p>
          <a:p>
            <a:pPr eaLnBrk="0" hangingPunct="0"/>
            <a:r>
              <a:rPr lang="pt-BR" sz="1200" dirty="0">
                <a:cs typeface="Calibri" pitchFamily="34" charset="0"/>
              </a:rPr>
              <a:t>Porque o tempo passa, estamo-nos pondo velho. E o amor não é o reflexo como ontem</a:t>
            </a:r>
            <a:endParaRPr lang="en-US" sz="1200" dirty="0"/>
          </a:p>
          <a:p>
            <a:pPr eaLnBrk="0" hangingPunct="0"/>
            <a:r>
              <a:rPr lang="pt-BR" sz="1200" dirty="0">
                <a:cs typeface="Calibri" pitchFamily="34" charset="0"/>
              </a:rPr>
              <a:t>Em cada conversação é como um abraço</a:t>
            </a:r>
            <a:endParaRPr lang="en-US" sz="1200" dirty="0"/>
          </a:p>
          <a:p>
            <a:pPr eaLnBrk="0" hangingPunct="0"/>
            <a:r>
              <a:rPr lang="pt-BR" sz="1200" dirty="0">
                <a:cs typeface="Calibri" pitchFamily="34" charset="0"/>
              </a:rPr>
              <a:t>É pôr sempre um pedaço de temor</a:t>
            </a:r>
            <a:endParaRPr lang="pt-BR" sz="1200" dirty="0"/>
          </a:p>
        </p:txBody>
      </p:sp>
      <p:sp>
        <p:nvSpPr>
          <p:cNvPr id="4099" name="Rectangle 2"/>
          <p:cNvSpPr>
            <a:spLocks noChangeArrowheads="1"/>
          </p:cNvSpPr>
          <p:nvPr/>
        </p:nvSpPr>
        <p:spPr bwMode="auto">
          <a:xfrm>
            <a:off x="428596" y="968375"/>
            <a:ext cx="3286148" cy="4154984"/>
          </a:xfrm>
          <a:prstGeom prst="rect">
            <a:avLst/>
          </a:prstGeom>
          <a:noFill/>
          <a:ln w="9525">
            <a:noFill/>
            <a:miter lim="800000"/>
            <a:headEnd/>
            <a:tailEnd/>
          </a:ln>
        </p:spPr>
        <p:txBody>
          <a:bodyPr wrap="square" anchor="ctr">
            <a:spAutoFit/>
          </a:bodyPr>
          <a:lstStyle/>
          <a:p>
            <a:pPr algn="r" eaLnBrk="0" hangingPunct="0"/>
            <a:r>
              <a:rPr lang="pt-BR" sz="1200" dirty="0">
                <a:ea typeface="Calibri" pitchFamily="34" charset="0"/>
                <a:cs typeface="Arial" pitchFamily="34" charset="0"/>
              </a:rPr>
              <a:t>El </a:t>
            </a:r>
            <a:r>
              <a:rPr lang="pt-BR" sz="1200" dirty="0" err="1">
                <a:ea typeface="Calibri" pitchFamily="34" charset="0"/>
                <a:cs typeface="Arial" pitchFamily="34" charset="0"/>
              </a:rPr>
              <a:t>tiempo</a:t>
            </a:r>
            <a:r>
              <a:rPr lang="pt-BR" sz="1200" dirty="0">
                <a:ea typeface="Calibri" pitchFamily="34" charset="0"/>
                <a:cs typeface="Arial" pitchFamily="34" charset="0"/>
              </a:rPr>
              <a:t> </a:t>
            </a:r>
            <a:r>
              <a:rPr lang="pt-BR" sz="1200" dirty="0" err="1">
                <a:ea typeface="Calibri" pitchFamily="34" charset="0"/>
                <a:cs typeface="Arial" pitchFamily="34" charset="0"/>
              </a:rPr>
              <a:t>pasa</a:t>
            </a:r>
            <a:r>
              <a:rPr lang="pt-BR" sz="1200" dirty="0">
                <a:ea typeface="Calibri" pitchFamily="34" charset="0"/>
                <a:cs typeface="Arial" pitchFamily="34" charset="0"/>
              </a:rPr>
              <a:t>, nos estamos </a:t>
            </a:r>
            <a:r>
              <a:rPr lang="pt-BR" sz="1200" dirty="0" err="1">
                <a:ea typeface="Calibri" pitchFamily="34" charset="0"/>
                <a:cs typeface="Arial" pitchFamily="34" charset="0"/>
              </a:rPr>
              <a:t>poniendo</a:t>
            </a:r>
            <a:r>
              <a:rPr lang="pt-BR" sz="1200" dirty="0">
                <a:ea typeface="Calibri" pitchFamily="34" charset="0"/>
                <a:cs typeface="Arial" pitchFamily="34" charset="0"/>
              </a:rPr>
              <a:t> </a:t>
            </a:r>
            <a:r>
              <a:rPr lang="pt-BR" sz="1200" dirty="0" err="1">
                <a:ea typeface="Calibri" pitchFamily="34" charset="0"/>
                <a:cs typeface="Arial" pitchFamily="34" charset="0"/>
              </a:rPr>
              <a:t>viejo</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Y </a:t>
            </a:r>
            <a:r>
              <a:rPr lang="pt-BR" sz="1200" dirty="0" err="1">
                <a:ea typeface="Calibri" pitchFamily="34" charset="0"/>
                <a:cs typeface="Arial" pitchFamily="34" charset="0"/>
              </a:rPr>
              <a:t>el</a:t>
            </a:r>
            <a:r>
              <a:rPr lang="pt-BR" sz="1200" dirty="0">
                <a:ea typeface="Calibri" pitchFamily="34" charset="0"/>
                <a:cs typeface="Arial" pitchFamily="34" charset="0"/>
              </a:rPr>
              <a:t> amor no </a:t>
            </a:r>
            <a:r>
              <a:rPr lang="pt-BR" sz="1200" dirty="0" err="1">
                <a:ea typeface="Calibri" pitchFamily="34" charset="0"/>
                <a:cs typeface="Arial" pitchFamily="34" charset="0"/>
              </a:rPr>
              <a:t>es</a:t>
            </a:r>
            <a:r>
              <a:rPr lang="pt-BR" sz="1200" dirty="0">
                <a:ea typeface="Calibri" pitchFamily="34" charset="0"/>
                <a:cs typeface="Arial" pitchFamily="34" charset="0"/>
              </a:rPr>
              <a:t> </a:t>
            </a:r>
            <a:r>
              <a:rPr lang="pt-BR" sz="1200" dirty="0" err="1">
                <a:ea typeface="Calibri" pitchFamily="34" charset="0"/>
                <a:cs typeface="Arial" pitchFamily="34" charset="0"/>
              </a:rPr>
              <a:t>el</a:t>
            </a:r>
            <a:r>
              <a:rPr lang="pt-BR" sz="1200" dirty="0">
                <a:ea typeface="Calibri" pitchFamily="34" charset="0"/>
                <a:cs typeface="Arial" pitchFamily="34" charset="0"/>
              </a:rPr>
              <a:t> </a:t>
            </a:r>
            <a:r>
              <a:rPr lang="pt-BR" sz="1200" dirty="0" err="1">
                <a:ea typeface="Calibri" pitchFamily="34" charset="0"/>
                <a:cs typeface="Arial" pitchFamily="34" charset="0"/>
              </a:rPr>
              <a:t>reflejo</a:t>
            </a:r>
            <a:r>
              <a:rPr lang="pt-BR" sz="1200" dirty="0">
                <a:ea typeface="Calibri" pitchFamily="34" charset="0"/>
                <a:cs typeface="Arial" pitchFamily="34" charset="0"/>
              </a:rPr>
              <a:t> como </a:t>
            </a:r>
            <a:r>
              <a:rPr lang="pt-BR" sz="1200" dirty="0" err="1">
                <a:ea typeface="Calibri" pitchFamily="34" charset="0"/>
                <a:cs typeface="Arial" pitchFamily="34" charset="0"/>
              </a:rPr>
              <a:t>hayer</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En</a:t>
            </a:r>
            <a:r>
              <a:rPr lang="pt-BR" sz="1200" dirty="0">
                <a:ea typeface="Calibri" pitchFamily="34" charset="0"/>
                <a:cs typeface="Arial" pitchFamily="34" charset="0"/>
              </a:rPr>
              <a:t> cada </a:t>
            </a:r>
            <a:r>
              <a:rPr lang="pt-BR" sz="1200" dirty="0" err="1">
                <a:ea typeface="Calibri" pitchFamily="34" charset="0"/>
                <a:cs typeface="Arial" pitchFamily="34" charset="0"/>
              </a:rPr>
              <a:t>conversación</a:t>
            </a:r>
            <a:r>
              <a:rPr lang="pt-BR" sz="1200" dirty="0">
                <a:ea typeface="Calibri" pitchFamily="34" charset="0"/>
                <a:cs typeface="Arial" pitchFamily="34" charset="0"/>
              </a:rPr>
              <a:t> </a:t>
            </a:r>
            <a:r>
              <a:rPr lang="pt-BR" sz="1200" dirty="0" err="1">
                <a:ea typeface="Calibri" pitchFamily="34" charset="0"/>
                <a:cs typeface="Arial" pitchFamily="34" charset="0"/>
              </a:rPr>
              <a:t>es</a:t>
            </a:r>
            <a:r>
              <a:rPr lang="pt-BR" sz="1200" dirty="0">
                <a:ea typeface="Calibri" pitchFamily="34" charset="0"/>
                <a:cs typeface="Arial" pitchFamily="34" charset="0"/>
              </a:rPr>
              <a:t> como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abrazo</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Es</a:t>
            </a:r>
            <a:r>
              <a:rPr lang="pt-BR" sz="1200" dirty="0">
                <a:ea typeface="Calibri" pitchFamily="34" charset="0"/>
                <a:cs typeface="Arial" pitchFamily="34" charset="0"/>
              </a:rPr>
              <a:t> como </a:t>
            </a:r>
            <a:r>
              <a:rPr lang="pt-BR" sz="1200" dirty="0" err="1">
                <a:ea typeface="Calibri" pitchFamily="34" charset="0"/>
                <a:cs typeface="Arial" pitchFamily="34" charset="0"/>
              </a:rPr>
              <a:t>siempre</a:t>
            </a:r>
            <a:r>
              <a:rPr lang="pt-BR" sz="1200" dirty="0">
                <a:ea typeface="Calibri" pitchFamily="34" charset="0"/>
                <a:cs typeface="Arial" pitchFamily="34" charset="0"/>
              </a:rPr>
              <a:t>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pedazo</a:t>
            </a:r>
            <a:r>
              <a:rPr lang="pt-BR" sz="1200" dirty="0">
                <a:ea typeface="Calibri" pitchFamily="34" charset="0"/>
                <a:cs typeface="Arial" pitchFamily="34" charset="0"/>
              </a:rPr>
              <a:t> de </a:t>
            </a:r>
            <a:r>
              <a:rPr lang="pt-BR" sz="1200" dirty="0" err="1">
                <a:ea typeface="Calibri" pitchFamily="34" charset="0"/>
                <a:cs typeface="Arial" pitchFamily="34" charset="0"/>
              </a:rPr>
              <a:t>placer</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Vamos </a:t>
            </a:r>
            <a:r>
              <a:rPr lang="pt-BR" sz="1200" dirty="0" err="1">
                <a:ea typeface="Calibri" pitchFamily="34" charset="0"/>
                <a:cs typeface="Arial" pitchFamily="34" charset="0"/>
              </a:rPr>
              <a:t>viviendo</a:t>
            </a:r>
            <a:r>
              <a:rPr lang="pt-BR" sz="1200" dirty="0">
                <a:ea typeface="Calibri" pitchFamily="34" charset="0"/>
                <a:cs typeface="Arial" pitchFamily="34" charset="0"/>
              </a:rPr>
              <a:t>,  </a:t>
            </a:r>
            <a:r>
              <a:rPr lang="pt-BR" sz="1200" dirty="0" err="1">
                <a:ea typeface="Calibri" pitchFamily="34" charset="0"/>
                <a:cs typeface="Arial" pitchFamily="34" charset="0"/>
              </a:rPr>
              <a:t>viendo</a:t>
            </a:r>
            <a:r>
              <a:rPr lang="pt-BR" sz="1200" dirty="0">
                <a:ea typeface="Calibri" pitchFamily="34" charset="0"/>
                <a:cs typeface="Arial" pitchFamily="34" charset="0"/>
              </a:rPr>
              <a:t> </a:t>
            </a:r>
            <a:r>
              <a:rPr lang="pt-BR" sz="1200" dirty="0" err="1">
                <a:ea typeface="Calibri" pitchFamily="34" charset="0"/>
                <a:cs typeface="Arial" pitchFamily="34" charset="0"/>
              </a:rPr>
              <a:t>las</a:t>
            </a:r>
            <a:r>
              <a:rPr lang="pt-BR" sz="1200" dirty="0">
                <a:ea typeface="Calibri" pitchFamily="34" charset="0"/>
                <a:cs typeface="Arial" pitchFamily="34" charset="0"/>
              </a:rPr>
              <a:t> horas, que van </a:t>
            </a:r>
            <a:r>
              <a:rPr lang="pt-BR" sz="1200" dirty="0" err="1">
                <a:ea typeface="Calibri" pitchFamily="34" charset="0"/>
                <a:cs typeface="Arial" pitchFamily="34" charset="0"/>
              </a:rPr>
              <a:t>pasando</a:t>
            </a:r>
            <a:r>
              <a:rPr lang="pt-BR" sz="1200" dirty="0">
                <a:ea typeface="Calibri" pitchFamily="34" charset="0"/>
                <a:cs typeface="Arial" pitchFamily="34" charset="0"/>
              </a:rPr>
              <a:t>. </a:t>
            </a:r>
            <a:r>
              <a:rPr lang="pt-BR" sz="1200" dirty="0" err="1">
                <a:ea typeface="Calibri" pitchFamily="34" charset="0"/>
                <a:cs typeface="Arial" pitchFamily="34" charset="0"/>
              </a:rPr>
              <a:t>Las</a:t>
            </a:r>
            <a:r>
              <a:rPr lang="pt-BR" sz="1200" dirty="0">
                <a:ea typeface="Calibri" pitchFamily="34" charset="0"/>
                <a:cs typeface="Arial" pitchFamily="34" charset="0"/>
              </a:rPr>
              <a:t> </a:t>
            </a:r>
            <a:r>
              <a:rPr lang="pt-BR" sz="1200" dirty="0" err="1">
                <a:ea typeface="Calibri" pitchFamily="34" charset="0"/>
                <a:cs typeface="Arial" pitchFamily="34" charset="0"/>
              </a:rPr>
              <a:t>viejas</a:t>
            </a:r>
            <a:r>
              <a:rPr lang="pt-BR" sz="1200" dirty="0">
                <a:ea typeface="Calibri" pitchFamily="34" charset="0"/>
                <a:cs typeface="Arial" pitchFamily="34" charset="0"/>
              </a:rPr>
              <a:t> </a:t>
            </a:r>
            <a:r>
              <a:rPr lang="pt-BR" sz="1200" dirty="0" err="1">
                <a:ea typeface="Calibri" pitchFamily="34" charset="0"/>
                <a:cs typeface="Arial" pitchFamily="34" charset="0"/>
              </a:rPr>
              <a:t>discusiones</a:t>
            </a:r>
            <a:r>
              <a:rPr lang="pt-BR" sz="1200" dirty="0">
                <a:ea typeface="Calibri" pitchFamily="34" charset="0"/>
                <a:cs typeface="Arial" pitchFamily="34" charset="0"/>
              </a:rPr>
              <a:t>  se van </a:t>
            </a:r>
            <a:r>
              <a:rPr lang="pt-BR" sz="1200" dirty="0" err="1">
                <a:ea typeface="Calibri" pitchFamily="34" charset="0"/>
                <a:cs typeface="Arial" pitchFamily="34" charset="0"/>
              </a:rPr>
              <a:t>perdiendo</a:t>
            </a:r>
            <a:r>
              <a:rPr lang="pt-BR" sz="1200" dirty="0">
                <a:ea typeface="Calibri" pitchFamily="34" charset="0"/>
                <a:cs typeface="Arial" pitchFamily="34" charset="0"/>
              </a:rPr>
              <a:t> entre </a:t>
            </a:r>
            <a:r>
              <a:rPr lang="pt-BR" sz="1200" dirty="0" err="1">
                <a:ea typeface="Calibri" pitchFamily="34" charset="0"/>
                <a:cs typeface="Arial" pitchFamily="34" charset="0"/>
              </a:rPr>
              <a:t>las</a:t>
            </a:r>
            <a:r>
              <a:rPr lang="pt-BR" sz="1200" dirty="0">
                <a:ea typeface="Calibri" pitchFamily="34" charset="0"/>
                <a:cs typeface="Arial" pitchFamily="34" charset="0"/>
              </a:rPr>
              <a:t> </a:t>
            </a:r>
            <a:r>
              <a:rPr lang="pt-BR" sz="1200" dirty="0" err="1">
                <a:ea typeface="Calibri" pitchFamily="34" charset="0"/>
                <a:cs typeface="Arial" pitchFamily="34" charset="0"/>
              </a:rPr>
              <a:t>razones</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Porque </a:t>
            </a:r>
            <a:r>
              <a:rPr lang="pt-BR" sz="1200" dirty="0" err="1">
                <a:ea typeface="Calibri" pitchFamily="34" charset="0"/>
                <a:cs typeface="Arial" pitchFamily="34" charset="0"/>
              </a:rPr>
              <a:t>años</a:t>
            </a:r>
            <a:r>
              <a:rPr lang="pt-BR" sz="1200" dirty="0">
                <a:ea typeface="Calibri" pitchFamily="34" charset="0"/>
                <a:cs typeface="Arial" pitchFamily="34" charset="0"/>
              </a:rPr>
              <a:t> atrás, tomar tu mano , </a:t>
            </a:r>
            <a:r>
              <a:rPr lang="pt-BR" sz="1200" dirty="0" err="1">
                <a:ea typeface="Calibri" pitchFamily="34" charset="0"/>
                <a:cs typeface="Arial" pitchFamily="34" charset="0"/>
              </a:rPr>
              <a:t>robarte</a:t>
            </a:r>
            <a:r>
              <a:rPr lang="pt-BR" sz="1200" dirty="0">
                <a:ea typeface="Calibri" pitchFamily="34" charset="0"/>
                <a:cs typeface="Arial" pitchFamily="34" charset="0"/>
              </a:rPr>
              <a:t>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beso</a:t>
            </a:r>
            <a:r>
              <a:rPr lang="pt-BR" sz="1200" dirty="0">
                <a:ea typeface="Calibri" pitchFamily="34" charset="0"/>
                <a:cs typeface="Arial" pitchFamily="34" charset="0"/>
              </a:rPr>
              <a:t>,</a:t>
            </a:r>
            <a:r>
              <a:rPr lang="pt-BR" sz="1200" dirty="0" err="1">
                <a:ea typeface="Calibri" pitchFamily="34" charset="0"/>
                <a:cs typeface="Arial" pitchFamily="34" charset="0"/>
              </a:rPr>
              <a:t>sin</a:t>
            </a:r>
            <a:r>
              <a:rPr lang="pt-BR" sz="1200" dirty="0">
                <a:ea typeface="Calibri" pitchFamily="34" charset="0"/>
                <a:cs typeface="Arial" pitchFamily="34" charset="0"/>
              </a:rPr>
              <a:t> </a:t>
            </a:r>
            <a:r>
              <a:rPr lang="pt-BR" sz="1200" dirty="0" err="1">
                <a:ea typeface="Calibri" pitchFamily="34" charset="0"/>
                <a:cs typeface="Arial" pitchFamily="34" charset="0"/>
              </a:rPr>
              <a:t>forzar</a:t>
            </a:r>
            <a:r>
              <a:rPr lang="pt-BR" sz="1200" dirty="0">
                <a:ea typeface="Calibri" pitchFamily="34" charset="0"/>
                <a:cs typeface="Arial" pitchFamily="34" charset="0"/>
              </a:rPr>
              <a:t> </a:t>
            </a:r>
            <a:r>
              <a:rPr lang="pt-BR" sz="1200" dirty="0" err="1">
                <a:ea typeface="Calibri" pitchFamily="34" charset="0"/>
                <a:cs typeface="Arial" pitchFamily="34" charset="0"/>
              </a:rPr>
              <a:t>el</a:t>
            </a:r>
            <a:r>
              <a:rPr lang="pt-BR" sz="1200" dirty="0">
                <a:ea typeface="Calibri" pitchFamily="34" charset="0"/>
                <a:cs typeface="Arial" pitchFamily="34" charset="0"/>
              </a:rPr>
              <a:t> momento </a:t>
            </a:r>
            <a:r>
              <a:rPr lang="pt-BR" sz="1200" dirty="0" err="1">
                <a:ea typeface="Calibri" pitchFamily="34" charset="0"/>
                <a:cs typeface="Arial" pitchFamily="34" charset="0"/>
              </a:rPr>
              <a:t>hacía</a:t>
            </a:r>
            <a:r>
              <a:rPr lang="pt-BR" sz="1200" dirty="0">
                <a:ea typeface="Calibri" pitchFamily="34" charset="0"/>
                <a:cs typeface="Arial" pitchFamily="34" charset="0"/>
              </a:rPr>
              <a:t> paz era una </a:t>
            </a:r>
            <a:r>
              <a:rPr lang="pt-BR" sz="1200" dirty="0" err="1">
                <a:ea typeface="Calibri" pitchFamily="34" charset="0"/>
                <a:cs typeface="Arial" pitchFamily="34" charset="0"/>
              </a:rPr>
              <a:t>verdad</a:t>
            </a:r>
            <a:r>
              <a:rPr lang="pt-BR" sz="1200" dirty="0">
                <a:ea typeface="Calibri" pitchFamily="34" charset="0"/>
                <a:cs typeface="Arial" pitchFamily="34" charset="0"/>
              </a:rPr>
              <a:t>.</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Porque </a:t>
            </a:r>
            <a:r>
              <a:rPr lang="pt-BR" sz="1200" dirty="0" err="1">
                <a:ea typeface="Calibri" pitchFamily="34" charset="0"/>
                <a:cs typeface="Arial" pitchFamily="34" charset="0"/>
              </a:rPr>
              <a:t>el</a:t>
            </a:r>
            <a:r>
              <a:rPr lang="pt-BR" sz="1200" dirty="0">
                <a:ea typeface="Calibri" pitchFamily="34" charset="0"/>
                <a:cs typeface="Arial" pitchFamily="34" charset="0"/>
              </a:rPr>
              <a:t> </a:t>
            </a:r>
            <a:r>
              <a:rPr lang="pt-BR" sz="1200" dirty="0" err="1">
                <a:ea typeface="Calibri" pitchFamily="34" charset="0"/>
                <a:cs typeface="Arial" pitchFamily="34" charset="0"/>
              </a:rPr>
              <a:t>tiempo</a:t>
            </a:r>
            <a:r>
              <a:rPr lang="pt-BR" sz="1200" dirty="0">
                <a:ea typeface="Calibri" pitchFamily="34" charset="0"/>
                <a:cs typeface="Arial" pitchFamily="34" charset="0"/>
              </a:rPr>
              <a:t> </a:t>
            </a:r>
            <a:r>
              <a:rPr lang="pt-BR" sz="1200" dirty="0" err="1">
                <a:ea typeface="Calibri" pitchFamily="34" charset="0"/>
                <a:cs typeface="Arial" pitchFamily="34" charset="0"/>
              </a:rPr>
              <a:t>pasa</a:t>
            </a:r>
            <a:r>
              <a:rPr lang="pt-BR" sz="1200" dirty="0">
                <a:ea typeface="Calibri" pitchFamily="34" charset="0"/>
                <a:cs typeface="Arial" pitchFamily="34" charset="0"/>
              </a:rPr>
              <a:t>, nos estamos </a:t>
            </a:r>
            <a:r>
              <a:rPr lang="pt-BR" sz="1200" dirty="0" err="1">
                <a:ea typeface="Calibri" pitchFamily="34" charset="0"/>
                <a:cs typeface="Arial" pitchFamily="34" charset="0"/>
              </a:rPr>
              <a:t>poniendo</a:t>
            </a:r>
            <a:r>
              <a:rPr lang="pt-BR" sz="1200" dirty="0">
                <a:ea typeface="Calibri" pitchFamily="34" charset="0"/>
                <a:cs typeface="Arial" pitchFamily="34" charset="0"/>
              </a:rPr>
              <a:t> </a:t>
            </a:r>
            <a:r>
              <a:rPr lang="pt-BR" sz="1200" dirty="0" err="1">
                <a:ea typeface="Calibri" pitchFamily="34" charset="0"/>
                <a:cs typeface="Arial" pitchFamily="34" charset="0"/>
              </a:rPr>
              <a:t>viejo</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Y </a:t>
            </a:r>
            <a:r>
              <a:rPr lang="pt-BR" sz="1200" dirty="0" err="1">
                <a:ea typeface="Calibri" pitchFamily="34" charset="0"/>
                <a:cs typeface="Arial" pitchFamily="34" charset="0"/>
              </a:rPr>
              <a:t>el</a:t>
            </a:r>
            <a:r>
              <a:rPr lang="pt-BR" sz="1200" dirty="0">
                <a:ea typeface="Calibri" pitchFamily="34" charset="0"/>
                <a:cs typeface="Arial" pitchFamily="34" charset="0"/>
              </a:rPr>
              <a:t> amor no </a:t>
            </a:r>
            <a:r>
              <a:rPr lang="pt-BR" sz="1200" dirty="0" err="1">
                <a:ea typeface="Calibri" pitchFamily="34" charset="0"/>
                <a:cs typeface="Arial" pitchFamily="34" charset="0"/>
              </a:rPr>
              <a:t>es</a:t>
            </a:r>
            <a:r>
              <a:rPr lang="pt-BR" sz="1200" dirty="0">
                <a:ea typeface="Calibri" pitchFamily="34" charset="0"/>
                <a:cs typeface="Arial" pitchFamily="34" charset="0"/>
              </a:rPr>
              <a:t> </a:t>
            </a:r>
            <a:r>
              <a:rPr lang="pt-BR" sz="1200" dirty="0" err="1">
                <a:ea typeface="Calibri" pitchFamily="34" charset="0"/>
                <a:cs typeface="Arial" pitchFamily="34" charset="0"/>
              </a:rPr>
              <a:t>el</a:t>
            </a:r>
            <a:r>
              <a:rPr lang="pt-BR" sz="1200" dirty="0">
                <a:ea typeface="Calibri" pitchFamily="34" charset="0"/>
                <a:cs typeface="Arial" pitchFamily="34" charset="0"/>
              </a:rPr>
              <a:t> </a:t>
            </a:r>
            <a:r>
              <a:rPr lang="pt-BR" sz="1200" dirty="0" err="1">
                <a:ea typeface="Calibri" pitchFamily="34" charset="0"/>
                <a:cs typeface="Arial" pitchFamily="34" charset="0"/>
              </a:rPr>
              <a:t>reflejo</a:t>
            </a:r>
            <a:r>
              <a:rPr lang="pt-BR" sz="1200" dirty="0">
                <a:ea typeface="Calibri" pitchFamily="34" charset="0"/>
                <a:cs typeface="Arial" pitchFamily="34" charset="0"/>
              </a:rPr>
              <a:t> como </a:t>
            </a:r>
            <a:r>
              <a:rPr lang="pt-BR" sz="1200" dirty="0" err="1">
                <a:ea typeface="Calibri" pitchFamily="34" charset="0"/>
                <a:cs typeface="Arial" pitchFamily="34" charset="0"/>
              </a:rPr>
              <a:t>hayer</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En</a:t>
            </a:r>
            <a:r>
              <a:rPr lang="pt-BR" sz="1200" dirty="0">
                <a:ea typeface="Calibri" pitchFamily="34" charset="0"/>
                <a:cs typeface="Arial" pitchFamily="34" charset="0"/>
              </a:rPr>
              <a:t> cada </a:t>
            </a:r>
            <a:r>
              <a:rPr lang="pt-BR" sz="1200" dirty="0" err="1">
                <a:ea typeface="Calibri" pitchFamily="34" charset="0"/>
                <a:cs typeface="Arial" pitchFamily="34" charset="0"/>
              </a:rPr>
              <a:t>conversación</a:t>
            </a:r>
            <a:r>
              <a:rPr lang="pt-BR" sz="1200" dirty="0">
                <a:ea typeface="Calibri" pitchFamily="34" charset="0"/>
                <a:cs typeface="Arial" pitchFamily="34" charset="0"/>
              </a:rPr>
              <a:t> </a:t>
            </a:r>
            <a:r>
              <a:rPr lang="pt-BR" sz="1200" dirty="0" err="1">
                <a:ea typeface="Calibri" pitchFamily="34" charset="0"/>
                <a:cs typeface="Arial" pitchFamily="34" charset="0"/>
              </a:rPr>
              <a:t>es</a:t>
            </a:r>
            <a:r>
              <a:rPr lang="pt-BR" sz="1200" dirty="0">
                <a:ea typeface="Calibri" pitchFamily="34" charset="0"/>
                <a:cs typeface="Arial" pitchFamily="34" charset="0"/>
              </a:rPr>
              <a:t> como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abrazo</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Es</a:t>
            </a:r>
            <a:r>
              <a:rPr lang="pt-BR" sz="1200" dirty="0">
                <a:ea typeface="Calibri" pitchFamily="34" charset="0"/>
                <a:cs typeface="Arial" pitchFamily="34" charset="0"/>
              </a:rPr>
              <a:t> como </a:t>
            </a:r>
            <a:r>
              <a:rPr lang="pt-BR" sz="1200" dirty="0" err="1">
                <a:ea typeface="Calibri" pitchFamily="34" charset="0"/>
                <a:cs typeface="Arial" pitchFamily="34" charset="0"/>
              </a:rPr>
              <a:t>siempre</a:t>
            </a:r>
            <a:r>
              <a:rPr lang="pt-BR" sz="1200" dirty="0">
                <a:ea typeface="Calibri" pitchFamily="34" charset="0"/>
                <a:cs typeface="Arial" pitchFamily="34" charset="0"/>
              </a:rPr>
              <a:t>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pedazo</a:t>
            </a:r>
            <a:r>
              <a:rPr lang="pt-BR" sz="1200" dirty="0">
                <a:ea typeface="Calibri" pitchFamily="34" charset="0"/>
                <a:cs typeface="Arial" pitchFamily="34" charset="0"/>
              </a:rPr>
              <a:t> de </a:t>
            </a:r>
            <a:r>
              <a:rPr lang="pt-BR" sz="1200" dirty="0" err="1">
                <a:ea typeface="Calibri" pitchFamily="34" charset="0"/>
                <a:cs typeface="Arial" pitchFamily="34" charset="0"/>
              </a:rPr>
              <a:t>razón</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A todo </a:t>
            </a:r>
            <a:r>
              <a:rPr lang="pt-BR" sz="1200" dirty="0" err="1">
                <a:ea typeface="Calibri" pitchFamily="34" charset="0"/>
                <a:cs typeface="Arial" pitchFamily="34" charset="0"/>
              </a:rPr>
              <a:t>dices</a:t>
            </a:r>
            <a:r>
              <a:rPr lang="pt-BR" sz="1200" dirty="0">
                <a:ea typeface="Calibri" pitchFamily="34" charset="0"/>
                <a:cs typeface="Arial" pitchFamily="34" charset="0"/>
              </a:rPr>
              <a:t> que </a:t>
            </a:r>
            <a:r>
              <a:rPr lang="pt-BR" sz="1200" dirty="0" err="1">
                <a:ea typeface="Calibri" pitchFamily="34" charset="0"/>
                <a:cs typeface="Arial" pitchFamily="34" charset="0"/>
              </a:rPr>
              <a:t>sí</a:t>
            </a:r>
            <a:r>
              <a:rPr lang="pt-BR" sz="1200" dirty="0">
                <a:ea typeface="Calibri" pitchFamily="34" charset="0"/>
                <a:cs typeface="Arial" pitchFamily="34" charset="0"/>
              </a:rPr>
              <a:t> a nada </a:t>
            </a:r>
            <a:r>
              <a:rPr lang="pt-BR" sz="1200" dirty="0" err="1">
                <a:ea typeface="Calibri" pitchFamily="34" charset="0"/>
                <a:cs typeface="Arial" pitchFamily="34" charset="0"/>
              </a:rPr>
              <a:t>dices</a:t>
            </a:r>
            <a:r>
              <a:rPr lang="pt-BR" sz="1200" dirty="0">
                <a:ea typeface="Calibri" pitchFamily="34" charset="0"/>
                <a:cs typeface="Arial" pitchFamily="34" charset="0"/>
              </a:rPr>
              <a:t> que no</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Para poder construir, esta tremenda </a:t>
            </a:r>
            <a:r>
              <a:rPr lang="pt-BR" sz="1200" dirty="0" err="1">
                <a:ea typeface="Calibri" pitchFamily="34" charset="0"/>
                <a:cs typeface="Arial" pitchFamily="34" charset="0"/>
              </a:rPr>
              <a:t>armonía</a:t>
            </a:r>
            <a:r>
              <a:rPr lang="pt-BR" sz="1200" dirty="0">
                <a:ea typeface="Calibri" pitchFamily="34" charset="0"/>
                <a:cs typeface="Arial" pitchFamily="34" charset="0"/>
              </a:rPr>
              <a:t> </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que solo </a:t>
            </a:r>
            <a:r>
              <a:rPr lang="pt-BR" sz="1200" dirty="0" err="1">
                <a:ea typeface="Calibri" pitchFamily="34" charset="0"/>
                <a:cs typeface="Arial" pitchFamily="34" charset="0"/>
              </a:rPr>
              <a:t>pierdo</a:t>
            </a:r>
            <a:r>
              <a:rPr lang="pt-BR" sz="1200" dirty="0">
                <a:ea typeface="Calibri" pitchFamily="34" charset="0"/>
                <a:cs typeface="Arial" pitchFamily="34" charset="0"/>
              </a:rPr>
              <a:t> </a:t>
            </a:r>
            <a:r>
              <a:rPr lang="pt-BR" sz="1200" dirty="0" err="1">
                <a:ea typeface="Calibri" pitchFamily="34" charset="0"/>
                <a:cs typeface="Arial" pitchFamily="34" charset="0"/>
              </a:rPr>
              <a:t>los</a:t>
            </a:r>
            <a:r>
              <a:rPr lang="pt-BR" sz="1200" dirty="0">
                <a:ea typeface="Calibri" pitchFamily="34" charset="0"/>
                <a:cs typeface="Arial" pitchFamily="34" charset="0"/>
              </a:rPr>
              <a:t> </a:t>
            </a:r>
            <a:r>
              <a:rPr lang="pt-BR" sz="1200" dirty="0" err="1">
                <a:ea typeface="Calibri" pitchFamily="34" charset="0"/>
                <a:cs typeface="Arial" pitchFamily="34" charset="0"/>
              </a:rPr>
              <a:t>corazones</a:t>
            </a:r>
            <a:endParaRPr lang="en-US" sz="1200" dirty="0">
              <a:ea typeface="Calibri" pitchFamily="34" charset="0"/>
              <a:cs typeface="Arial" pitchFamily="34" charset="0"/>
            </a:endParaRPr>
          </a:p>
          <a:p>
            <a:pPr algn="r" eaLnBrk="0" hangingPunct="0"/>
            <a:r>
              <a:rPr lang="pt-BR" sz="1200" dirty="0">
                <a:ea typeface="Calibri" pitchFamily="34" charset="0"/>
                <a:cs typeface="Arial" pitchFamily="34" charset="0"/>
              </a:rPr>
              <a:t>Porque </a:t>
            </a:r>
            <a:r>
              <a:rPr lang="pt-BR" sz="1200" dirty="0" err="1">
                <a:ea typeface="Calibri" pitchFamily="34" charset="0"/>
                <a:cs typeface="Arial" pitchFamily="34" charset="0"/>
              </a:rPr>
              <a:t>el</a:t>
            </a:r>
            <a:r>
              <a:rPr lang="pt-BR" sz="1200" dirty="0">
                <a:ea typeface="Calibri" pitchFamily="34" charset="0"/>
                <a:cs typeface="Arial" pitchFamily="34" charset="0"/>
              </a:rPr>
              <a:t> </a:t>
            </a:r>
            <a:r>
              <a:rPr lang="pt-BR" sz="1200" dirty="0" err="1">
                <a:ea typeface="Calibri" pitchFamily="34" charset="0"/>
                <a:cs typeface="Arial" pitchFamily="34" charset="0"/>
              </a:rPr>
              <a:t>tiempo</a:t>
            </a:r>
            <a:r>
              <a:rPr lang="pt-BR" sz="1200" dirty="0">
                <a:ea typeface="Calibri" pitchFamily="34" charset="0"/>
                <a:cs typeface="Arial" pitchFamily="34" charset="0"/>
              </a:rPr>
              <a:t> </a:t>
            </a:r>
            <a:r>
              <a:rPr lang="pt-BR" sz="1200" dirty="0" err="1">
                <a:ea typeface="Calibri" pitchFamily="34" charset="0"/>
                <a:cs typeface="Arial" pitchFamily="34" charset="0"/>
              </a:rPr>
              <a:t>pasa</a:t>
            </a:r>
            <a:r>
              <a:rPr lang="pt-BR" sz="1200" dirty="0">
                <a:ea typeface="Calibri" pitchFamily="34" charset="0"/>
                <a:cs typeface="Arial" pitchFamily="34" charset="0"/>
              </a:rPr>
              <a:t>, nos estamos </a:t>
            </a:r>
            <a:r>
              <a:rPr lang="pt-BR" sz="1200" dirty="0" err="1">
                <a:ea typeface="Calibri" pitchFamily="34" charset="0"/>
                <a:cs typeface="Arial" pitchFamily="34" charset="0"/>
              </a:rPr>
              <a:t>poniendo</a:t>
            </a:r>
            <a:r>
              <a:rPr lang="pt-BR" sz="1200" dirty="0">
                <a:ea typeface="Calibri" pitchFamily="34" charset="0"/>
                <a:cs typeface="Arial" pitchFamily="34" charset="0"/>
              </a:rPr>
              <a:t> </a:t>
            </a:r>
            <a:r>
              <a:rPr lang="pt-BR" sz="1200" dirty="0" err="1">
                <a:ea typeface="Calibri" pitchFamily="34" charset="0"/>
                <a:cs typeface="Arial" pitchFamily="34" charset="0"/>
              </a:rPr>
              <a:t>viejo</a:t>
            </a:r>
            <a:r>
              <a:rPr lang="pt-BR" sz="1200" dirty="0">
                <a:ea typeface="Calibri" pitchFamily="34" charset="0"/>
                <a:cs typeface="Arial" pitchFamily="34" charset="0"/>
              </a:rPr>
              <a:t>. Y </a:t>
            </a:r>
            <a:r>
              <a:rPr lang="pt-BR" sz="1200" dirty="0" err="1">
                <a:ea typeface="Calibri" pitchFamily="34" charset="0"/>
                <a:cs typeface="Arial" pitchFamily="34" charset="0"/>
              </a:rPr>
              <a:t>el</a:t>
            </a:r>
            <a:r>
              <a:rPr lang="pt-BR" sz="1200" dirty="0">
                <a:ea typeface="Calibri" pitchFamily="34" charset="0"/>
                <a:cs typeface="Arial" pitchFamily="34" charset="0"/>
              </a:rPr>
              <a:t> amor no </a:t>
            </a:r>
            <a:r>
              <a:rPr lang="pt-BR" sz="1200" dirty="0" err="1">
                <a:ea typeface="Calibri" pitchFamily="34" charset="0"/>
                <a:cs typeface="Arial" pitchFamily="34" charset="0"/>
              </a:rPr>
              <a:t>es</a:t>
            </a:r>
            <a:r>
              <a:rPr lang="pt-BR" sz="1200" dirty="0">
                <a:ea typeface="Calibri" pitchFamily="34" charset="0"/>
                <a:cs typeface="Arial" pitchFamily="34" charset="0"/>
              </a:rPr>
              <a:t> </a:t>
            </a:r>
            <a:r>
              <a:rPr lang="pt-BR" sz="1200" dirty="0" err="1">
                <a:ea typeface="Calibri" pitchFamily="34" charset="0"/>
                <a:cs typeface="Arial" pitchFamily="34" charset="0"/>
              </a:rPr>
              <a:t>el</a:t>
            </a:r>
            <a:r>
              <a:rPr lang="pt-BR" sz="1200" dirty="0">
                <a:ea typeface="Calibri" pitchFamily="34" charset="0"/>
                <a:cs typeface="Arial" pitchFamily="34" charset="0"/>
              </a:rPr>
              <a:t> </a:t>
            </a:r>
            <a:r>
              <a:rPr lang="pt-BR" sz="1200" dirty="0" err="1">
                <a:ea typeface="Calibri" pitchFamily="34" charset="0"/>
                <a:cs typeface="Arial" pitchFamily="34" charset="0"/>
              </a:rPr>
              <a:t>reflejo</a:t>
            </a:r>
            <a:r>
              <a:rPr lang="pt-BR" sz="1200" dirty="0">
                <a:ea typeface="Calibri" pitchFamily="34" charset="0"/>
                <a:cs typeface="Arial" pitchFamily="34" charset="0"/>
              </a:rPr>
              <a:t> como </a:t>
            </a:r>
            <a:r>
              <a:rPr lang="pt-BR" sz="1200" dirty="0" err="1">
                <a:ea typeface="Calibri" pitchFamily="34" charset="0"/>
                <a:cs typeface="Arial" pitchFamily="34" charset="0"/>
              </a:rPr>
              <a:t>ayer</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En</a:t>
            </a:r>
            <a:r>
              <a:rPr lang="pt-BR" sz="1200" dirty="0">
                <a:ea typeface="Calibri" pitchFamily="34" charset="0"/>
                <a:cs typeface="Arial" pitchFamily="34" charset="0"/>
              </a:rPr>
              <a:t> cada </a:t>
            </a:r>
            <a:r>
              <a:rPr lang="pt-BR" sz="1200" dirty="0" err="1">
                <a:ea typeface="Calibri" pitchFamily="34" charset="0"/>
                <a:cs typeface="Arial" pitchFamily="34" charset="0"/>
              </a:rPr>
              <a:t>conversación</a:t>
            </a:r>
            <a:r>
              <a:rPr lang="pt-BR" sz="1200" dirty="0">
                <a:ea typeface="Calibri" pitchFamily="34" charset="0"/>
                <a:cs typeface="Arial" pitchFamily="34" charset="0"/>
              </a:rPr>
              <a:t> </a:t>
            </a:r>
            <a:r>
              <a:rPr lang="pt-BR" sz="1200" dirty="0" err="1">
                <a:ea typeface="Calibri" pitchFamily="34" charset="0"/>
                <a:cs typeface="Arial" pitchFamily="34" charset="0"/>
              </a:rPr>
              <a:t>es</a:t>
            </a:r>
            <a:r>
              <a:rPr lang="pt-BR" sz="1200" dirty="0">
                <a:ea typeface="Calibri" pitchFamily="34" charset="0"/>
                <a:cs typeface="Arial" pitchFamily="34" charset="0"/>
              </a:rPr>
              <a:t> como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abrazo</a:t>
            </a:r>
            <a:endParaRPr lang="en-US" sz="1200" dirty="0">
              <a:ea typeface="Calibri" pitchFamily="34" charset="0"/>
              <a:cs typeface="Arial" pitchFamily="34" charset="0"/>
            </a:endParaRPr>
          </a:p>
          <a:p>
            <a:pPr algn="r" eaLnBrk="0" hangingPunct="0"/>
            <a:r>
              <a:rPr lang="pt-BR" sz="1200" dirty="0" err="1">
                <a:ea typeface="Calibri" pitchFamily="34" charset="0"/>
                <a:cs typeface="Arial" pitchFamily="34" charset="0"/>
              </a:rPr>
              <a:t>Es</a:t>
            </a:r>
            <a:r>
              <a:rPr lang="pt-BR" sz="1200" dirty="0">
                <a:ea typeface="Calibri" pitchFamily="34" charset="0"/>
                <a:cs typeface="Arial" pitchFamily="34" charset="0"/>
              </a:rPr>
              <a:t> </a:t>
            </a:r>
            <a:r>
              <a:rPr lang="pt-BR" sz="1200" dirty="0" err="1">
                <a:ea typeface="Calibri" pitchFamily="34" charset="0"/>
                <a:cs typeface="Arial" pitchFamily="34" charset="0"/>
              </a:rPr>
              <a:t>poner</a:t>
            </a:r>
            <a:r>
              <a:rPr lang="pt-BR" sz="1200" dirty="0">
                <a:ea typeface="Calibri" pitchFamily="34" charset="0"/>
                <a:cs typeface="Arial" pitchFamily="34" charset="0"/>
              </a:rPr>
              <a:t> </a:t>
            </a:r>
            <a:r>
              <a:rPr lang="pt-BR" sz="1200" dirty="0" err="1">
                <a:ea typeface="Calibri" pitchFamily="34" charset="0"/>
                <a:cs typeface="Arial" pitchFamily="34" charset="0"/>
              </a:rPr>
              <a:t>siempre</a:t>
            </a:r>
            <a:r>
              <a:rPr lang="pt-BR" sz="1200" dirty="0">
                <a:ea typeface="Calibri" pitchFamily="34" charset="0"/>
                <a:cs typeface="Arial" pitchFamily="34" charset="0"/>
              </a:rPr>
              <a:t> </a:t>
            </a:r>
            <a:r>
              <a:rPr lang="pt-BR" sz="1200" dirty="0" err="1">
                <a:ea typeface="Calibri" pitchFamily="34" charset="0"/>
                <a:cs typeface="Arial" pitchFamily="34" charset="0"/>
              </a:rPr>
              <a:t>un</a:t>
            </a:r>
            <a:r>
              <a:rPr lang="pt-BR" sz="1200" dirty="0">
                <a:ea typeface="Calibri" pitchFamily="34" charset="0"/>
                <a:cs typeface="Arial" pitchFamily="34" charset="0"/>
              </a:rPr>
              <a:t> </a:t>
            </a:r>
            <a:r>
              <a:rPr lang="pt-BR" sz="1200" dirty="0" err="1">
                <a:ea typeface="Calibri" pitchFamily="34" charset="0"/>
                <a:cs typeface="Arial" pitchFamily="34" charset="0"/>
              </a:rPr>
              <a:t>pedazo</a:t>
            </a:r>
            <a:r>
              <a:rPr lang="pt-BR" sz="1200" dirty="0">
                <a:ea typeface="Calibri" pitchFamily="34" charset="0"/>
                <a:cs typeface="Arial" pitchFamily="34" charset="0"/>
              </a:rPr>
              <a:t> de temor</a:t>
            </a:r>
          </a:p>
        </p:txBody>
      </p:sp>
      <p:sp>
        <p:nvSpPr>
          <p:cNvPr id="4102" name="CaixaDeTexto 6"/>
          <p:cNvSpPr txBox="1">
            <a:spLocks noChangeArrowheads="1"/>
          </p:cNvSpPr>
          <p:nvPr/>
        </p:nvSpPr>
        <p:spPr bwMode="auto">
          <a:xfrm>
            <a:off x="2573445" y="785794"/>
            <a:ext cx="1090490" cy="338554"/>
          </a:xfrm>
          <a:prstGeom prst="rect">
            <a:avLst/>
          </a:prstGeom>
          <a:noFill/>
          <a:ln w="9525">
            <a:noFill/>
            <a:miter lim="800000"/>
            <a:headEnd/>
            <a:tailEnd/>
          </a:ln>
        </p:spPr>
        <p:txBody>
          <a:bodyPr wrap="none">
            <a:spAutoFit/>
          </a:bodyPr>
          <a:lstStyle/>
          <a:p>
            <a:pPr algn="r"/>
            <a:r>
              <a:rPr lang="pt-BR" sz="1600" b="1" dirty="0"/>
              <a:t>ESPANHOL</a:t>
            </a:r>
          </a:p>
        </p:txBody>
      </p:sp>
      <p:sp>
        <p:nvSpPr>
          <p:cNvPr id="4103" name="Retângulo 7"/>
          <p:cNvSpPr>
            <a:spLocks noChangeArrowheads="1"/>
          </p:cNvSpPr>
          <p:nvPr/>
        </p:nvSpPr>
        <p:spPr bwMode="auto">
          <a:xfrm>
            <a:off x="3786182" y="2643744"/>
            <a:ext cx="1243482" cy="338554"/>
          </a:xfrm>
          <a:prstGeom prst="rect">
            <a:avLst/>
          </a:prstGeom>
          <a:noFill/>
          <a:ln w="9525">
            <a:noFill/>
            <a:miter lim="800000"/>
            <a:headEnd/>
            <a:tailEnd/>
          </a:ln>
        </p:spPr>
        <p:txBody>
          <a:bodyPr wrap="none">
            <a:spAutoFit/>
          </a:bodyPr>
          <a:lstStyle/>
          <a:p>
            <a:r>
              <a:rPr lang="pt-BR" sz="1600" b="1" dirty="0" smtClean="0"/>
              <a:t>PORTUGUÊS</a:t>
            </a:r>
            <a:endParaRPr lang="pt-BR" sz="1600" b="1" dirty="0"/>
          </a:p>
        </p:txBody>
      </p:sp>
      <p:sp>
        <p:nvSpPr>
          <p:cNvPr id="9" name="Retângulo 8"/>
          <p:cNvSpPr/>
          <p:nvPr/>
        </p:nvSpPr>
        <p:spPr>
          <a:xfrm>
            <a:off x="3786182" y="1429298"/>
            <a:ext cx="5357818" cy="114298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0" name="Conector reto 9"/>
          <p:cNvCxnSpPr/>
          <p:nvPr/>
        </p:nvCxnSpPr>
        <p:spPr>
          <a:xfrm rot="5400000">
            <a:off x="286538" y="3428206"/>
            <a:ext cx="68580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tângulo 10"/>
          <p:cNvSpPr/>
          <p:nvPr/>
        </p:nvSpPr>
        <p:spPr>
          <a:xfrm>
            <a:off x="0" y="0"/>
            <a:ext cx="3643306" cy="78579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2" name="Imagem 1"/>
          <p:cNvPicPr>
            <a:picLocks noChangeAspect="1" noChangeArrowheads="1"/>
          </p:cNvPicPr>
          <p:nvPr/>
        </p:nvPicPr>
        <p:blipFill>
          <a:blip r:embed="rId3" cstate="print"/>
          <a:srcRect/>
          <a:stretch>
            <a:fillRect/>
          </a:stretch>
        </p:blipFill>
        <p:spPr bwMode="auto">
          <a:xfrm>
            <a:off x="7034956" y="857232"/>
            <a:ext cx="2109044" cy="2143140"/>
          </a:xfrm>
          <a:prstGeom prst="rect">
            <a:avLst/>
          </a:prstGeom>
          <a:noFill/>
          <a:ln w="9525">
            <a:noFill/>
            <a:miter lim="800000"/>
            <a:headEnd/>
            <a:tailEnd/>
          </a:ln>
        </p:spPr>
      </p:pic>
      <p:pic>
        <p:nvPicPr>
          <p:cNvPr id="13" name="mercedes sosa - el tiempo pasa.mp3">
            <a:hlinkClick r:id="" action="ppaction://media"/>
          </p:cNvPr>
          <p:cNvPicPr>
            <a:picLocks noRot="1" noChangeAspect="1"/>
          </p:cNvPicPr>
          <p:nvPr>
            <a:audioFile r:link="rId1"/>
          </p:nvPr>
        </p:nvPicPr>
        <p:blipFill>
          <a:blip r:embed="rId4" cstate="print"/>
          <a:srcRect/>
          <a:stretch>
            <a:fillRect/>
          </a:stretch>
        </p:blipFill>
        <p:spPr bwMode="auto">
          <a:xfrm>
            <a:off x="6643702" y="1071546"/>
            <a:ext cx="304800" cy="304800"/>
          </a:xfrm>
          <a:prstGeom prst="rect">
            <a:avLst/>
          </a:prstGeom>
          <a:noFill/>
          <a:ln w="9525">
            <a:noFill/>
            <a:miter lim="800000"/>
            <a:headEnd/>
            <a:tailEnd/>
          </a:ln>
        </p:spPr>
      </p:pic>
      <p:sp>
        <p:nvSpPr>
          <p:cNvPr id="14" name="CaixaDeTexto 7"/>
          <p:cNvSpPr txBox="1">
            <a:spLocks noChangeArrowheads="1"/>
          </p:cNvSpPr>
          <p:nvPr/>
        </p:nvSpPr>
        <p:spPr bwMode="auto">
          <a:xfrm>
            <a:off x="4286248" y="1428736"/>
            <a:ext cx="2786082" cy="738664"/>
          </a:xfrm>
          <a:prstGeom prst="rect">
            <a:avLst/>
          </a:prstGeom>
          <a:noFill/>
          <a:ln w="9525">
            <a:noFill/>
            <a:miter lim="800000"/>
            <a:headEnd/>
            <a:tailEnd/>
          </a:ln>
        </p:spPr>
        <p:txBody>
          <a:bodyPr wrap="square">
            <a:spAutoFit/>
          </a:bodyPr>
          <a:lstStyle/>
          <a:p>
            <a:pPr algn="r"/>
            <a:r>
              <a:rPr lang="pt-BR" sz="1400" dirty="0"/>
              <a:t>O tempo </a:t>
            </a:r>
            <a:r>
              <a:rPr lang="pt-BR" sz="1400" dirty="0" smtClean="0"/>
              <a:t>passa</a:t>
            </a:r>
          </a:p>
          <a:p>
            <a:pPr algn="r"/>
            <a:r>
              <a:rPr lang="pt-BR" sz="1400" dirty="0" smtClean="0"/>
              <a:t>cantado </a:t>
            </a:r>
            <a:r>
              <a:rPr lang="pt-BR" sz="1400" dirty="0"/>
              <a:t>por Mercedes </a:t>
            </a:r>
            <a:r>
              <a:rPr lang="pt-BR" sz="1400" dirty="0" err="1" smtClean="0"/>
              <a:t>Sosa</a:t>
            </a:r>
            <a:endParaRPr lang="pt-BR" sz="1400" dirty="0" smtClean="0"/>
          </a:p>
          <a:p>
            <a:pPr algn="r"/>
            <a:r>
              <a:rPr lang="pt-BR" sz="1400" dirty="0" smtClean="0"/>
              <a:t>(escute </a:t>
            </a:r>
            <a:r>
              <a:rPr lang="pt-BR" sz="1400" dirty="0"/>
              <a:t>a </a:t>
            </a:r>
            <a:r>
              <a:rPr lang="pt-BR" sz="1400" dirty="0" smtClean="0"/>
              <a:t>canção)</a:t>
            </a:r>
            <a:endParaRPr lang="pt-BR"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335"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4247317"/>
          </a:xfrm>
          <a:prstGeom prst="rect">
            <a:avLst/>
          </a:prstGeom>
        </p:spPr>
        <p:txBody>
          <a:bodyPr>
            <a:spAutoFit/>
          </a:bodyPr>
          <a:lstStyle/>
          <a:p>
            <a:pPr algn="just">
              <a:spcBef>
                <a:spcPct val="50000"/>
              </a:spcBef>
            </a:pPr>
            <a:r>
              <a:rPr lang="pt-BR" b="1" dirty="0" smtClean="0">
                <a:cs typeface="Arial" charset="0"/>
              </a:rPr>
              <a:t>São muitas lembranças e espírito de camaradagem encontrados neste tempo transcorrido. Porém  momentos de grande importância como foram os plantões das quartas feiras, representam uma forma de trabalho em equipe solidário, juntando responsabilidade com amizade. Este equipe formado pelos Drs. Zeferino , Franklin, e Paulo Cesar ficarão  na minha lembrança como uma forma de trabalho “perfeito”. Este pensamento vale também para os funcionários que me deram apoio e carinho para cumprir com minhas obrigações de ensino e pesquisa como as secretárias Neusa, Conceição  ao </a:t>
            </a:r>
            <a:r>
              <a:rPr lang="pt-BR" b="1" dirty="0" err="1" smtClean="0">
                <a:cs typeface="Arial" charset="0"/>
              </a:rPr>
              <a:t>Klésio</a:t>
            </a:r>
            <a:r>
              <a:rPr lang="pt-BR" b="1" dirty="0" smtClean="0">
                <a:cs typeface="Arial" charset="0"/>
              </a:rPr>
              <a:t>, William e Karla.</a:t>
            </a:r>
            <a:endParaRPr lang="pt-BR" b="1" dirty="0">
              <a:cs typeface="Arial" charset="0"/>
            </a:endParaRPr>
          </a:p>
        </p:txBody>
      </p:sp>
      <p:pic>
        <p:nvPicPr>
          <p:cNvPr id="9" name="Picture 4" descr="E:\HUGO\DESPEDIDA\PC190015.JPG"/>
          <p:cNvPicPr>
            <a:picLocks noChangeAspect="1" noChangeArrowheads="1"/>
          </p:cNvPicPr>
          <p:nvPr/>
        </p:nvPicPr>
        <p:blipFill>
          <a:blip r:embed="rId2" cstate="print"/>
          <a:srcRect/>
          <a:stretch>
            <a:fillRect/>
          </a:stretch>
        </p:blipFill>
        <p:spPr bwMode="auto">
          <a:xfrm>
            <a:off x="285720" y="2143116"/>
            <a:ext cx="3657600" cy="2743200"/>
          </a:xfrm>
          <a:prstGeom prst="rect">
            <a:avLst/>
          </a:prstGeom>
          <a:noFill/>
          <a:ln w="9525">
            <a:noFill/>
            <a:miter lim="800000"/>
            <a:headEnd/>
            <a:tailEnd/>
          </a:ln>
        </p:spPr>
      </p:pic>
      <p:sp>
        <p:nvSpPr>
          <p:cNvPr id="17" name="Retângulo 16"/>
          <p:cNvSpPr/>
          <p:nvPr/>
        </p:nvSpPr>
        <p:spPr>
          <a:xfrm>
            <a:off x="71406" y="4929198"/>
            <a:ext cx="2000264" cy="1569660"/>
          </a:xfrm>
          <a:prstGeom prst="rect">
            <a:avLst/>
          </a:prstGeom>
        </p:spPr>
        <p:txBody>
          <a:bodyPr wrap="square">
            <a:spAutoFit/>
          </a:bodyPr>
          <a:lstStyle/>
          <a:p>
            <a:pPr algn="r"/>
            <a:r>
              <a:rPr lang="pt-BR" sz="1200" dirty="0" smtClean="0"/>
              <a:t>Professores: Franklin Sarmento Silva Braga; Paulo Cesar </a:t>
            </a:r>
            <a:r>
              <a:rPr lang="pt-BR" sz="1200" dirty="0" err="1" smtClean="0"/>
              <a:t>Giraldo</a:t>
            </a:r>
            <a:r>
              <a:rPr lang="pt-BR" sz="1200" dirty="0" smtClean="0"/>
              <a:t>; Luiz Carlos Zeferino e Hugo Sabatino</a:t>
            </a:r>
          </a:p>
          <a:p>
            <a:pPr algn="ctr"/>
            <a:r>
              <a:rPr lang="pt-BR" sz="1200" dirty="0" smtClean="0"/>
              <a:t>comemoração de 20 anos de plantões consecutivos, em 2005 </a:t>
            </a:r>
          </a:p>
          <a:p>
            <a:pPr algn="r"/>
            <a:endParaRPr lang="pt-BR" sz="12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483768" y="4500570"/>
            <a:ext cx="3465609" cy="830997"/>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rPr>
              <a:t>REFLEXÕES SOBRE MEUS PEDIDOS A DEUS </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195736"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83968" y="188640"/>
            <a:ext cx="4572000" cy="3970318"/>
          </a:xfrm>
          <a:prstGeom prst="rect">
            <a:avLst/>
          </a:prstGeom>
        </p:spPr>
        <p:txBody>
          <a:bodyPr>
            <a:spAutoFit/>
          </a:bodyPr>
          <a:lstStyle/>
          <a:p>
            <a:pPr algn="just"/>
            <a:r>
              <a:rPr lang="pt-BR" b="1" dirty="0" smtClean="0"/>
              <a:t>Este privilegio fica compartilhado com outros que obtive com a ajuda de Deus tais como:“ Eu pedi a Deus, um país e ele me deu o Brasil”; “Eu pedi a Deus uma esposa e ele me deu duas”; “Eu pedi a Deus um filho e ele me deu seis”; “Eu pedi a Deus um templo do saber e ele me deu a  Faculdade de Ciência Médica da Unicamp; “Eu pedi a Deus grávidas e ele me deu 2.500”. Eu pedi muitas outras coisas, (a lista é comprida) o que me permite acreditar em Deus e a doutrina cristã. Por este motivo sou contra a violência, aborto e desigualdade social e discriminatória,  dentro e fora da Universidade.</a:t>
            </a:r>
            <a:endParaRPr lang="pt-BR" b="1" dirty="0"/>
          </a:p>
        </p:txBody>
      </p:sp>
      <p:pic>
        <p:nvPicPr>
          <p:cNvPr id="8" name="Picture 5" descr="F:\FOTOS\FOTOS\FOTOS PARA LA MAMI\FOTOS PARA A NONA\P1010054.JPG"/>
          <p:cNvPicPr>
            <a:picLocks noChangeAspect="1" noChangeArrowheads="1"/>
          </p:cNvPicPr>
          <p:nvPr/>
        </p:nvPicPr>
        <p:blipFill>
          <a:blip r:embed="rId2" cstate="print"/>
          <a:srcRect/>
          <a:stretch>
            <a:fillRect/>
          </a:stretch>
        </p:blipFill>
        <p:spPr bwMode="auto">
          <a:xfrm>
            <a:off x="994970" y="2060848"/>
            <a:ext cx="2928958" cy="2196192"/>
          </a:xfrm>
          <a:prstGeom prst="rect">
            <a:avLst/>
          </a:prstGeom>
          <a:noFill/>
          <a:ln w="9525">
            <a:noFill/>
            <a:miter lim="800000"/>
            <a:headEnd/>
            <a:tailEnd/>
          </a:ln>
        </p:spPr>
      </p:pic>
      <p:pic>
        <p:nvPicPr>
          <p:cNvPr id="11" name="Picture 2" descr="G:\Fotos varias\Lucia.jpg"/>
          <p:cNvPicPr>
            <a:picLocks noChangeAspect="1" noChangeArrowheads="1"/>
          </p:cNvPicPr>
          <p:nvPr/>
        </p:nvPicPr>
        <p:blipFill>
          <a:blip r:embed="rId3" cstate="print"/>
          <a:srcRect/>
          <a:stretch>
            <a:fillRect/>
          </a:stretch>
        </p:blipFill>
        <p:spPr bwMode="auto">
          <a:xfrm>
            <a:off x="395536" y="214290"/>
            <a:ext cx="1219200" cy="1466850"/>
          </a:xfrm>
          <a:prstGeom prst="rect">
            <a:avLst/>
          </a:prstGeom>
          <a:noFill/>
          <a:ln w="9525">
            <a:noFill/>
            <a:miter lim="800000"/>
            <a:headEnd/>
            <a:tailEnd/>
          </a:ln>
        </p:spPr>
      </p:pic>
      <p:sp>
        <p:nvSpPr>
          <p:cNvPr id="13" name="CaixaDeTexto 6"/>
          <p:cNvSpPr txBox="1">
            <a:spLocks noChangeArrowheads="1"/>
          </p:cNvSpPr>
          <p:nvPr/>
        </p:nvSpPr>
        <p:spPr bwMode="auto">
          <a:xfrm>
            <a:off x="251520" y="1697237"/>
            <a:ext cx="1512168" cy="307777"/>
          </a:xfrm>
          <a:prstGeom prst="rect">
            <a:avLst/>
          </a:prstGeom>
          <a:noFill/>
          <a:ln w="9525">
            <a:noFill/>
            <a:miter lim="800000"/>
            <a:headEnd/>
            <a:tailEnd/>
          </a:ln>
        </p:spPr>
        <p:txBody>
          <a:bodyPr wrap="square">
            <a:spAutoFit/>
          </a:bodyPr>
          <a:lstStyle/>
          <a:p>
            <a:r>
              <a:rPr lang="pt-BR" sz="1400" b="1" dirty="0"/>
              <a:t>LUCIA </a:t>
            </a:r>
            <a:r>
              <a:rPr lang="pt-BR" sz="1400" b="1" dirty="0" smtClean="0"/>
              <a:t> CALDEYRO</a:t>
            </a:r>
            <a:endParaRPr lang="pt-BR" sz="1400" b="1" dirty="0"/>
          </a:p>
        </p:txBody>
      </p:sp>
      <p:sp>
        <p:nvSpPr>
          <p:cNvPr id="14" name="CaixaDeTexto 7"/>
          <p:cNvSpPr txBox="1">
            <a:spLocks noChangeArrowheads="1"/>
          </p:cNvSpPr>
          <p:nvPr/>
        </p:nvSpPr>
        <p:spPr bwMode="auto">
          <a:xfrm>
            <a:off x="1835696" y="1643051"/>
            <a:ext cx="2376264" cy="307777"/>
          </a:xfrm>
          <a:prstGeom prst="rect">
            <a:avLst/>
          </a:prstGeom>
          <a:noFill/>
          <a:ln w="9525">
            <a:noFill/>
            <a:miter lim="800000"/>
            <a:headEnd/>
            <a:tailEnd/>
          </a:ln>
        </p:spPr>
        <p:txBody>
          <a:bodyPr wrap="square">
            <a:spAutoFit/>
          </a:bodyPr>
          <a:lstStyle/>
          <a:p>
            <a:r>
              <a:rPr lang="pt-BR" sz="1400" b="1" dirty="0"/>
              <a:t>SILVIA NOGUEIRA CORDEIRO</a:t>
            </a:r>
          </a:p>
        </p:txBody>
      </p:sp>
      <p:sp>
        <p:nvSpPr>
          <p:cNvPr id="15" name="CaixaDeTexto 8"/>
          <p:cNvSpPr txBox="1">
            <a:spLocks noChangeArrowheads="1"/>
          </p:cNvSpPr>
          <p:nvPr/>
        </p:nvSpPr>
        <p:spPr bwMode="auto">
          <a:xfrm>
            <a:off x="0" y="4293096"/>
            <a:ext cx="5004048" cy="307777"/>
          </a:xfrm>
          <a:prstGeom prst="rect">
            <a:avLst/>
          </a:prstGeom>
          <a:noFill/>
          <a:ln w="9525">
            <a:noFill/>
            <a:miter lim="800000"/>
            <a:headEnd/>
            <a:tailEnd/>
          </a:ln>
        </p:spPr>
        <p:txBody>
          <a:bodyPr wrap="square">
            <a:spAutoFit/>
          </a:bodyPr>
          <a:lstStyle/>
          <a:p>
            <a:r>
              <a:rPr lang="pt-BR" sz="1400" b="1" dirty="0"/>
              <a:t>MARTIN, GABRIELA, VERÔNICA, MARIA LUCIA</a:t>
            </a:r>
            <a:r>
              <a:rPr lang="pt-BR" sz="1400" b="1" dirty="0" smtClean="0"/>
              <a:t>, FELIPE e </a:t>
            </a:r>
            <a:r>
              <a:rPr lang="pt-BR" sz="1400" b="1" dirty="0"/>
              <a:t>ANDRÉ</a:t>
            </a:r>
          </a:p>
        </p:txBody>
      </p:sp>
      <p:pic>
        <p:nvPicPr>
          <p:cNvPr id="20" name="Picture 11" descr="E:\HUGO\DESPEDIDA\exportar\DSC00956-3.JPG"/>
          <p:cNvPicPr>
            <a:picLocks noChangeAspect="1" noChangeArrowheads="1"/>
          </p:cNvPicPr>
          <p:nvPr/>
        </p:nvPicPr>
        <p:blipFill>
          <a:blip r:embed="rId4" cstate="print"/>
          <a:srcRect/>
          <a:stretch>
            <a:fillRect/>
          </a:stretch>
        </p:blipFill>
        <p:spPr bwMode="auto">
          <a:xfrm>
            <a:off x="2214546" y="214290"/>
            <a:ext cx="1381125" cy="1447800"/>
          </a:xfrm>
          <a:prstGeom prst="rect">
            <a:avLst/>
          </a:prstGeom>
          <a:noFill/>
          <a:ln w="9525">
            <a:noFill/>
            <a:miter lim="800000"/>
            <a:headEnd/>
            <a:tailEnd/>
          </a:ln>
        </p:spPr>
      </p:pic>
      <p:pic>
        <p:nvPicPr>
          <p:cNvPr id="16" name="Imagem 1"/>
          <p:cNvPicPr>
            <a:picLocks noChangeAspect="1" noChangeArrowheads="1"/>
          </p:cNvPicPr>
          <p:nvPr/>
        </p:nvPicPr>
        <p:blipFill>
          <a:blip r:embed="rId5" cstate="print"/>
          <a:srcRect/>
          <a:stretch>
            <a:fillRect/>
          </a:stretch>
        </p:blipFill>
        <p:spPr bwMode="auto">
          <a:xfrm>
            <a:off x="179512" y="4581128"/>
            <a:ext cx="1763688" cy="1833675"/>
          </a:xfrm>
          <a:prstGeom prst="rect">
            <a:avLst/>
          </a:prstGeom>
          <a:noFill/>
          <a:ln w="9525">
            <a:noFill/>
            <a:miter lim="800000"/>
            <a:headEnd/>
            <a:tailEnd/>
          </a:ln>
        </p:spPr>
      </p:pic>
      <p:pic>
        <p:nvPicPr>
          <p:cNvPr id="17" name="Picture 3" descr="E:\AULAS\HISTORIA\Historia do parto\GRUPO.jpg"/>
          <p:cNvPicPr>
            <a:picLocks noChangeAspect="1" noChangeArrowheads="1"/>
          </p:cNvPicPr>
          <p:nvPr/>
        </p:nvPicPr>
        <p:blipFill>
          <a:blip r:embed="rId6" cstate="print"/>
          <a:srcRect/>
          <a:stretch>
            <a:fillRect/>
          </a:stretch>
        </p:blipFill>
        <p:spPr bwMode="auto">
          <a:xfrm>
            <a:off x="4860032" y="4320480"/>
            <a:ext cx="3337920" cy="2204864"/>
          </a:xfrm>
          <a:prstGeom prst="rect">
            <a:avLst/>
          </a:prstGeom>
          <a:noFill/>
          <a:ln w="9525">
            <a:noFill/>
            <a:miter lim="800000"/>
            <a:headEnd/>
            <a:tailEnd/>
          </a:ln>
        </p:spPr>
      </p:pic>
      <p:sp>
        <p:nvSpPr>
          <p:cNvPr id="18" name="CaixaDeTexto 17"/>
          <p:cNvSpPr txBox="1"/>
          <p:nvPr/>
        </p:nvSpPr>
        <p:spPr>
          <a:xfrm>
            <a:off x="279629" y="6488668"/>
            <a:ext cx="1556067" cy="307777"/>
          </a:xfrm>
          <a:prstGeom prst="rect">
            <a:avLst/>
          </a:prstGeom>
          <a:noFill/>
        </p:spPr>
        <p:txBody>
          <a:bodyPr wrap="none" rtlCol="0">
            <a:spAutoFit/>
          </a:bodyPr>
          <a:lstStyle/>
          <a:p>
            <a:r>
              <a:rPr lang="pt-BR" sz="1400" b="1" dirty="0" smtClean="0"/>
              <a:t>FCM DA UNICAMP</a:t>
            </a:r>
            <a:endParaRPr lang="pt-BR" sz="1400" b="1" dirty="0"/>
          </a:p>
        </p:txBody>
      </p:sp>
      <p:sp>
        <p:nvSpPr>
          <p:cNvPr id="19" name="CaixaDeTexto 18"/>
          <p:cNvSpPr txBox="1"/>
          <p:nvPr/>
        </p:nvSpPr>
        <p:spPr>
          <a:xfrm>
            <a:off x="5868144" y="6577607"/>
            <a:ext cx="956672" cy="307777"/>
          </a:xfrm>
          <a:prstGeom prst="rect">
            <a:avLst/>
          </a:prstGeom>
          <a:noFill/>
        </p:spPr>
        <p:txBody>
          <a:bodyPr wrap="none" rtlCol="0">
            <a:spAutoFit/>
          </a:bodyPr>
          <a:lstStyle/>
          <a:p>
            <a:r>
              <a:rPr lang="pt-BR" sz="1400" b="1" dirty="0" smtClean="0"/>
              <a:t>GRAVIDAS</a:t>
            </a:r>
            <a:endParaRPr lang="pt-BR" sz="14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E:\HUGO\DESPEDIDA\FINAL\sosa_maos.jpg"/>
          <p:cNvPicPr>
            <a:picLocks noChangeAspect="1" noChangeArrowheads="1"/>
          </p:cNvPicPr>
          <p:nvPr/>
        </p:nvPicPr>
        <p:blipFill>
          <a:blip r:embed="rId3" cstate="print"/>
          <a:srcRect/>
          <a:stretch>
            <a:fillRect/>
          </a:stretch>
        </p:blipFill>
        <p:spPr bwMode="auto">
          <a:xfrm>
            <a:off x="304800" y="228600"/>
            <a:ext cx="1447800" cy="2149475"/>
          </a:xfrm>
          <a:prstGeom prst="rect">
            <a:avLst/>
          </a:prstGeom>
          <a:noFill/>
          <a:ln w="9525">
            <a:noFill/>
            <a:miter lim="800000"/>
            <a:headEnd/>
            <a:tailEnd/>
          </a:ln>
        </p:spPr>
      </p:pic>
      <p:sp>
        <p:nvSpPr>
          <p:cNvPr id="101379" name="CaixaDeTexto 3"/>
          <p:cNvSpPr txBox="1">
            <a:spLocks noChangeArrowheads="1"/>
          </p:cNvSpPr>
          <p:nvPr/>
        </p:nvSpPr>
        <p:spPr bwMode="auto">
          <a:xfrm>
            <a:off x="1905000" y="6248400"/>
            <a:ext cx="893763" cy="307975"/>
          </a:xfrm>
          <a:prstGeom prst="rect">
            <a:avLst/>
          </a:prstGeom>
          <a:noFill/>
          <a:ln w="9525">
            <a:noFill/>
            <a:miter lim="800000"/>
            <a:headEnd/>
            <a:tailEnd/>
          </a:ln>
        </p:spPr>
        <p:txBody>
          <a:bodyPr wrap="none">
            <a:spAutoFit/>
          </a:bodyPr>
          <a:lstStyle/>
          <a:p>
            <a:r>
              <a:rPr lang="pt-BR" sz="1400" b="1"/>
              <a:t>GANDHI</a:t>
            </a:r>
          </a:p>
        </p:txBody>
      </p:sp>
      <p:pic>
        <p:nvPicPr>
          <p:cNvPr id="101380" name="Imagem 4"/>
          <p:cNvPicPr>
            <a:picLocks noChangeAspect="1" noChangeArrowheads="1"/>
          </p:cNvPicPr>
          <p:nvPr/>
        </p:nvPicPr>
        <p:blipFill>
          <a:blip r:embed="rId4" cstate="print"/>
          <a:srcRect/>
          <a:stretch>
            <a:fillRect/>
          </a:stretch>
        </p:blipFill>
        <p:spPr bwMode="auto">
          <a:xfrm>
            <a:off x="228600" y="2743200"/>
            <a:ext cx="1600200" cy="1828800"/>
          </a:xfrm>
          <a:prstGeom prst="rect">
            <a:avLst/>
          </a:prstGeom>
          <a:noFill/>
          <a:ln w="9525">
            <a:noFill/>
            <a:miter lim="800000"/>
            <a:headEnd/>
            <a:tailEnd/>
          </a:ln>
        </p:spPr>
      </p:pic>
      <p:sp>
        <p:nvSpPr>
          <p:cNvPr id="101381" name="CaixaDeTexto 5"/>
          <p:cNvSpPr txBox="1">
            <a:spLocks noChangeArrowheads="1"/>
          </p:cNvSpPr>
          <p:nvPr/>
        </p:nvSpPr>
        <p:spPr bwMode="auto">
          <a:xfrm>
            <a:off x="152400" y="2438400"/>
            <a:ext cx="1754188" cy="307975"/>
          </a:xfrm>
          <a:prstGeom prst="rect">
            <a:avLst/>
          </a:prstGeom>
          <a:noFill/>
          <a:ln w="9525">
            <a:noFill/>
            <a:miter lim="800000"/>
            <a:headEnd/>
            <a:tailEnd/>
          </a:ln>
        </p:spPr>
        <p:txBody>
          <a:bodyPr wrap="none">
            <a:spAutoFit/>
          </a:bodyPr>
          <a:lstStyle/>
          <a:p>
            <a:r>
              <a:rPr lang="pt-BR" sz="1400" b="1"/>
              <a:t>MERCEDES SOSA</a:t>
            </a:r>
          </a:p>
        </p:txBody>
      </p:sp>
      <p:sp>
        <p:nvSpPr>
          <p:cNvPr id="101382" name="CaixaDeTexto 6"/>
          <p:cNvSpPr txBox="1">
            <a:spLocks noChangeArrowheads="1"/>
          </p:cNvSpPr>
          <p:nvPr/>
        </p:nvSpPr>
        <p:spPr bwMode="auto">
          <a:xfrm>
            <a:off x="152400" y="4648200"/>
            <a:ext cx="1724025" cy="307975"/>
          </a:xfrm>
          <a:prstGeom prst="rect">
            <a:avLst/>
          </a:prstGeom>
          <a:noFill/>
          <a:ln w="9525">
            <a:noFill/>
            <a:miter lim="800000"/>
            <a:headEnd/>
            <a:tailEnd/>
          </a:ln>
        </p:spPr>
        <p:txBody>
          <a:bodyPr wrap="none">
            <a:spAutoFit/>
          </a:bodyPr>
          <a:lstStyle/>
          <a:p>
            <a:r>
              <a:rPr lang="pt-BR" sz="1400" b="1"/>
              <a:t>BETH CARVALHO</a:t>
            </a:r>
          </a:p>
        </p:txBody>
      </p:sp>
      <p:pic>
        <p:nvPicPr>
          <p:cNvPr id="101383" name="Picture 4" descr="gandhi"/>
          <p:cNvPicPr>
            <a:picLocks noChangeAspect="1" noChangeArrowheads="1"/>
          </p:cNvPicPr>
          <p:nvPr/>
        </p:nvPicPr>
        <p:blipFill>
          <a:blip r:embed="rId5" cstate="print"/>
          <a:srcRect/>
          <a:stretch>
            <a:fillRect/>
          </a:stretch>
        </p:blipFill>
        <p:spPr bwMode="auto">
          <a:xfrm>
            <a:off x="152400" y="4953000"/>
            <a:ext cx="1655763" cy="1676400"/>
          </a:xfrm>
          <a:prstGeom prst="rect">
            <a:avLst/>
          </a:prstGeom>
          <a:noFill/>
          <a:ln w="9525">
            <a:noFill/>
            <a:miter lim="800000"/>
            <a:headEnd/>
            <a:tailEnd/>
          </a:ln>
        </p:spPr>
      </p:pic>
      <p:sp>
        <p:nvSpPr>
          <p:cNvPr id="101384" name="CaixaDeTexto 8"/>
          <p:cNvSpPr txBox="1">
            <a:spLocks noChangeArrowheads="1"/>
          </p:cNvSpPr>
          <p:nvPr/>
        </p:nvSpPr>
        <p:spPr bwMode="auto">
          <a:xfrm>
            <a:off x="4572000" y="5943600"/>
            <a:ext cx="2590800" cy="369888"/>
          </a:xfrm>
          <a:prstGeom prst="rect">
            <a:avLst/>
          </a:prstGeom>
          <a:noFill/>
          <a:ln w="9525">
            <a:noFill/>
            <a:miter lim="800000"/>
            <a:headEnd/>
            <a:tailEnd/>
          </a:ln>
        </p:spPr>
        <p:txBody>
          <a:bodyPr>
            <a:spAutoFit/>
          </a:bodyPr>
          <a:lstStyle/>
          <a:p>
            <a:r>
              <a:rPr lang="pt-BR"/>
              <a:t>EU SO PEÇO A DEUS</a:t>
            </a:r>
          </a:p>
        </p:txBody>
      </p:sp>
      <p:pic>
        <p:nvPicPr>
          <p:cNvPr id="10" name="MERCEDES SOSA, BETH CARVALHO E GANDHI.wmv">
            <a:hlinkClick r:id="" action="ppaction://media"/>
          </p:cNvPr>
          <p:cNvPicPr>
            <a:picLocks noRot="1" noChangeAspect="1"/>
          </p:cNvPicPr>
          <p:nvPr>
            <a:videoFile r:link="rId1"/>
          </p:nvPr>
        </p:nvPicPr>
        <p:blipFill>
          <a:blip r:embed="rId6" cstate="print"/>
          <a:srcRect/>
          <a:stretch>
            <a:fillRect/>
          </a:stretch>
        </p:blipFill>
        <p:spPr bwMode="auto">
          <a:xfrm>
            <a:off x="2032000" y="381000"/>
            <a:ext cx="6604000" cy="49530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86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434924" y="4308368"/>
            <a:ext cx="4572000" cy="1200329"/>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REFLEXÕES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AMIGOS, E COLABORADORES CONQUISTADOS</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4524315"/>
          </a:xfrm>
          <a:prstGeom prst="rect">
            <a:avLst/>
          </a:prstGeom>
        </p:spPr>
        <p:txBody>
          <a:bodyPr>
            <a:spAutoFit/>
          </a:bodyPr>
          <a:lstStyle/>
          <a:p>
            <a:pPr algn="just"/>
            <a:r>
              <a:rPr lang="pt-BR" b="1" dirty="0" smtClean="0">
                <a:cs typeface="Arial" charset="0"/>
              </a:rPr>
              <a:t>A lista de amigos e colegas, que foram conquistados dentro da Universidade e Faculdade de Ciências Médicas em geral, e no Departamento em especial, é grande, e meu desejo seria identificar um por um, porém existe o risco de esquecimentos involuntários. Devo separar aqueles que trabalham comigo no Grupo de Parto Alternativo e aqueles que conquistei fora dele. </a:t>
            </a:r>
          </a:p>
          <a:p>
            <a:pPr algn="just"/>
            <a:r>
              <a:rPr lang="pt-BR" b="1" dirty="0" smtClean="0">
                <a:cs typeface="Arial" charset="0"/>
              </a:rPr>
              <a:t>Estou colocando neste documento aqueles que me ajudam e são os atuais colaboradores. E peço a compreensão daqueles que não foram colocados, porém que saibam que estão no fundo do meu coração. Estou utilizando deste recurso informático para que apreciem minha admiração. </a:t>
            </a:r>
            <a:endParaRPr lang="pt-BR" b="1" dirty="0">
              <a:cs typeface="Arial" charset="0"/>
            </a:endParaRPr>
          </a:p>
        </p:txBody>
      </p:sp>
      <p:sp>
        <p:nvSpPr>
          <p:cNvPr id="16" name="CaixaDeTexto 15"/>
          <p:cNvSpPr txBox="1"/>
          <p:nvPr/>
        </p:nvSpPr>
        <p:spPr>
          <a:xfrm>
            <a:off x="794412" y="779579"/>
            <a:ext cx="3143272" cy="4801314"/>
          </a:xfrm>
          <a:prstGeom prst="rect">
            <a:avLst/>
          </a:prstGeom>
          <a:noFill/>
        </p:spPr>
        <p:txBody>
          <a:bodyPr wrap="square" rtlCol="0">
            <a:spAutoFit/>
          </a:bodyPr>
          <a:lstStyle/>
          <a:p>
            <a:pPr algn="r"/>
            <a:r>
              <a:rPr lang="pt-BR" b="1" dirty="0" smtClean="0"/>
              <a:t>ATUAIS COLABORADORES DO GRUPO DE PARTO ALTERNATIVO</a:t>
            </a:r>
          </a:p>
          <a:p>
            <a:pPr algn="r"/>
            <a:endParaRPr lang="pt-BR" b="1" dirty="0" smtClean="0"/>
          </a:p>
          <a:p>
            <a:pPr algn="r"/>
            <a:r>
              <a:rPr lang="pt-BR" sz="1200" dirty="0" smtClean="0"/>
              <a:t>COORDENADOR</a:t>
            </a:r>
          </a:p>
          <a:p>
            <a:pPr algn="r"/>
            <a:r>
              <a:rPr lang="pt-BR" sz="1600" b="1" dirty="0" smtClean="0"/>
              <a:t>Prof. </a:t>
            </a:r>
            <a:r>
              <a:rPr lang="pt-BR" sz="1600" b="1" dirty="0" err="1" smtClean="0"/>
              <a:t>Dr</a:t>
            </a:r>
            <a:r>
              <a:rPr lang="pt-BR" sz="1600" b="1" dirty="0" smtClean="0"/>
              <a:t> Hugo Sabatino</a:t>
            </a:r>
          </a:p>
          <a:p>
            <a:pPr algn="r"/>
            <a:endParaRPr lang="pt-BR" b="1" dirty="0" smtClean="0"/>
          </a:p>
          <a:p>
            <a:pPr algn="r"/>
            <a:r>
              <a:rPr lang="pt-BR" sz="1200" dirty="0" smtClean="0"/>
              <a:t>CO CORDENADOR</a:t>
            </a:r>
          </a:p>
          <a:p>
            <a:pPr algn="r"/>
            <a:r>
              <a:rPr lang="pt-BR" sz="1600" b="1" dirty="0" smtClean="0"/>
              <a:t>Prof. Dr. Franklin Sarmento Braga</a:t>
            </a:r>
          </a:p>
          <a:p>
            <a:pPr algn="r"/>
            <a:endParaRPr lang="pt-BR" b="1" dirty="0" smtClean="0"/>
          </a:p>
          <a:p>
            <a:pPr algn="r"/>
            <a:r>
              <a:rPr lang="pt-BR" sz="1200" dirty="0" smtClean="0"/>
              <a:t>VOLUNTARIAS</a:t>
            </a:r>
          </a:p>
          <a:p>
            <a:pPr algn="r"/>
            <a:r>
              <a:rPr lang="pt-BR" sz="1600" b="1" dirty="0" smtClean="0"/>
              <a:t>Ps. Dra. Silvia Nogueira Cordeiro</a:t>
            </a:r>
          </a:p>
          <a:p>
            <a:pPr algn="r"/>
            <a:endParaRPr lang="pt-BR" sz="1600" b="1" dirty="0" smtClean="0"/>
          </a:p>
          <a:p>
            <a:pPr algn="r"/>
            <a:r>
              <a:rPr lang="pt-BR" sz="1600" b="1" dirty="0" err="1" smtClean="0"/>
              <a:t>Doula</a:t>
            </a:r>
            <a:r>
              <a:rPr lang="pt-BR" sz="1600" b="1" dirty="0" smtClean="0"/>
              <a:t> Lucia </a:t>
            </a:r>
            <a:r>
              <a:rPr lang="pt-BR" sz="1600" b="1" dirty="0" err="1" smtClean="0"/>
              <a:t>Caldeyro</a:t>
            </a:r>
            <a:r>
              <a:rPr lang="pt-BR" sz="1600" b="1" dirty="0" smtClean="0"/>
              <a:t> </a:t>
            </a:r>
            <a:r>
              <a:rPr lang="pt-BR" sz="1600" b="1" dirty="0" err="1" smtClean="0"/>
              <a:t>Stajano</a:t>
            </a:r>
            <a:endParaRPr lang="pt-BR" sz="1600" b="1" dirty="0" smtClean="0"/>
          </a:p>
          <a:p>
            <a:pPr algn="r"/>
            <a:endParaRPr lang="pt-BR" sz="1600" b="1" dirty="0" smtClean="0"/>
          </a:p>
          <a:p>
            <a:pPr algn="r"/>
            <a:r>
              <a:rPr lang="pt-BR" sz="1600" b="1" dirty="0" smtClean="0"/>
              <a:t>Ps. Ana Maria Meyer</a:t>
            </a:r>
          </a:p>
          <a:p>
            <a:pPr algn="r"/>
            <a:endParaRPr lang="pt-BR" sz="1600" b="1" dirty="0" smtClean="0"/>
          </a:p>
          <a:p>
            <a:pPr algn="r"/>
            <a:r>
              <a:rPr lang="pt-BR" sz="1600" b="1" dirty="0" smtClean="0"/>
              <a:t>Enf. Fernanda Abbud </a:t>
            </a:r>
          </a:p>
          <a:p>
            <a:pPr algn="r"/>
            <a:endParaRPr lang="pt-B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3416320"/>
          </a:xfrm>
          <a:prstGeom prst="rect">
            <a:avLst/>
          </a:prstGeom>
        </p:spPr>
        <p:txBody>
          <a:bodyPr>
            <a:spAutoFit/>
          </a:bodyPr>
          <a:lstStyle/>
          <a:p>
            <a:pPr algn="just"/>
            <a:r>
              <a:rPr lang="pt-BR" b="1" dirty="0" smtClean="0">
                <a:cs typeface="Arial" charset="0"/>
              </a:rPr>
              <a:t>Porém não posso evitar deixar meu profundo agradecimento aqueles que abertamente me defenderam e deram uma mão quando estive caído e apostaram em minha inocência como foi a não aceitação da minha renuncia pelo então chefe do Departamento Prof. Dr. Aarão Mendes Pinto Neto e posterior aprovação do Prof. Dr. Luiz Carlos Zeferino. Estes sentimentos acima da minha pessoa me deram forte estímulo para continuar minha luta e meu aprendizado neste maravilhoso Departamento.</a:t>
            </a:r>
            <a:endParaRPr lang="pt-BR" b="1" dirty="0">
              <a:cs typeface="Arial" charset="0"/>
            </a:endParaRPr>
          </a:p>
        </p:txBody>
      </p:sp>
      <p:pic>
        <p:nvPicPr>
          <p:cNvPr id="5" name="Picture 2" descr="F:\FOTOS\FOTOS\PROFESSORES AARAO E ZEFERINO 2009\A-Z - Professores Titulares (35).jpg"/>
          <p:cNvPicPr>
            <a:picLocks noChangeAspect="1" noChangeArrowheads="1"/>
          </p:cNvPicPr>
          <p:nvPr/>
        </p:nvPicPr>
        <p:blipFill>
          <a:blip r:embed="rId2" cstate="print"/>
          <a:srcRect l="14428" t="10096" r="16637" b="17903"/>
          <a:stretch>
            <a:fillRect/>
          </a:stretch>
        </p:blipFill>
        <p:spPr bwMode="auto">
          <a:xfrm>
            <a:off x="0" y="1714488"/>
            <a:ext cx="3794618" cy="2643206"/>
          </a:xfrm>
          <a:prstGeom prst="rect">
            <a:avLst/>
          </a:prstGeom>
          <a:noFill/>
          <a:ln w="9525">
            <a:noFill/>
            <a:miter lim="800000"/>
            <a:headEnd/>
            <a:tailEnd/>
          </a:ln>
        </p:spPr>
      </p:pic>
      <p:sp>
        <p:nvSpPr>
          <p:cNvPr id="6" name="CaixaDeTexto 3"/>
          <p:cNvSpPr txBox="1">
            <a:spLocks noChangeArrowheads="1"/>
          </p:cNvSpPr>
          <p:nvPr/>
        </p:nvSpPr>
        <p:spPr bwMode="auto">
          <a:xfrm>
            <a:off x="152401" y="4343400"/>
            <a:ext cx="1919270" cy="523220"/>
          </a:xfrm>
          <a:prstGeom prst="rect">
            <a:avLst/>
          </a:prstGeom>
          <a:noFill/>
          <a:ln w="9525">
            <a:noFill/>
            <a:miter lim="800000"/>
            <a:headEnd/>
            <a:tailEnd/>
          </a:ln>
        </p:spPr>
        <p:txBody>
          <a:bodyPr wrap="square">
            <a:spAutoFit/>
          </a:bodyPr>
          <a:lstStyle/>
          <a:p>
            <a:pPr algn="r"/>
            <a:r>
              <a:rPr lang="pt-BR" sz="1400" b="1" dirty="0"/>
              <a:t>Professores  Titulares Aarão e Zeferino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3416320"/>
          </a:xfrm>
          <a:prstGeom prst="rect">
            <a:avLst/>
          </a:prstGeom>
        </p:spPr>
        <p:txBody>
          <a:bodyPr>
            <a:spAutoFit/>
          </a:bodyPr>
          <a:lstStyle/>
          <a:p>
            <a:pPr algn="just"/>
            <a:r>
              <a:rPr lang="pt-BR" b="1" dirty="0" smtClean="0">
                <a:cs typeface="Arial" charset="0"/>
              </a:rPr>
              <a:t>Minha intenção ao integrar me ao Departamento foi de querer e ser querido. Estou convicto de ter conseguido muitos amigos aos que até hoje me conforta saber de suas amizade sinceras, assim como aqueles que inicialmente foram alunos, posteriormente residentes e hoje exímios professores, alguns deles já titulares como e o caso do Prof. Dr. Paulo Cesar </a:t>
            </a:r>
            <a:r>
              <a:rPr lang="pt-BR" b="1" dirty="0" err="1" smtClean="0">
                <a:cs typeface="Arial" charset="0"/>
              </a:rPr>
              <a:t>Giraldo</a:t>
            </a:r>
            <a:r>
              <a:rPr lang="pt-BR" b="1" dirty="0" smtClean="0">
                <a:cs typeface="Arial" charset="0"/>
              </a:rPr>
              <a:t> de quem tive o privilégio de não só ensinar os passos do Parto Alternativo como aulas de futebol na Sociedade Hípica de Campinas. </a:t>
            </a:r>
            <a:endParaRPr lang="pt-BR" b="1" dirty="0">
              <a:cs typeface="Arial" charset="0"/>
            </a:endParaRPr>
          </a:p>
        </p:txBody>
      </p:sp>
      <p:pic>
        <p:nvPicPr>
          <p:cNvPr id="7" name="Picture 3" descr="E:\HUGO\DESPEDIDA\PAULO 2.jpg"/>
          <p:cNvPicPr>
            <a:picLocks noChangeAspect="1" noChangeArrowheads="1"/>
          </p:cNvPicPr>
          <p:nvPr/>
        </p:nvPicPr>
        <p:blipFill>
          <a:blip r:embed="rId2" cstate="print">
            <a:lum bright="10000" contrast="30000"/>
          </a:blip>
          <a:srcRect t="11274"/>
          <a:stretch>
            <a:fillRect/>
          </a:stretch>
        </p:blipFill>
        <p:spPr bwMode="auto">
          <a:xfrm>
            <a:off x="0" y="1196752"/>
            <a:ext cx="3114938" cy="3183846"/>
          </a:xfrm>
          <a:prstGeom prst="rect">
            <a:avLst/>
          </a:prstGeom>
          <a:noFill/>
          <a:ln w="9525">
            <a:noFill/>
            <a:miter lim="800000"/>
            <a:headEnd/>
            <a:tailEnd/>
          </a:ln>
        </p:spPr>
      </p:pic>
      <p:sp>
        <p:nvSpPr>
          <p:cNvPr id="8" name="CaixaDeTexto 3"/>
          <p:cNvSpPr txBox="1">
            <a:spLocks noChangeArrowheads="1"/>
          </p:cNvSpPr>
          <p:nvPr/>
        </p:nvSpPr>
        <p:spPr bwMode="auto">
          <a:xfrm>
            <a:off x="0" y="4509120"/>
            <a:ext cx="2275175" cy="307777"/>
          </a:xfrm>
          <a:prstGeom prst="rect">
            <a:avLst/>
          </a:prstGeom>
          <a:noFill/>
          <a:ln w="9525">
            <a:noFill/>
            <a:miter lim="800000"/>
            <a:headEnd/>
            <a:tailEnd/>
          </a:ln>
        </p:spPr>
        <p:txBody>
          <a:bodyPr wrap="none">
            <a:spAutoFit/>
          </a:bodyPr>
          <a:lstStyle/>
          <a:p>
            <a:pPr algn="r"/>
            <a:r>
              <a:rPr lang="pt-BR" sz="1400" b="1" dirty="0"/>
              <a:t>Prof. Dr. Paulo Cesar </a:t>
            </a:r>
            <a:r>
              <a:rPr lang="pt-BR" sz="1400" b="1" dirty="0" err="1"/>
              <a:t>Giraldo</a:t>
            </a:r>
            <a:endParaRPr lang="pt-BR" sz="14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357422" y="4286256"/>
            <a:ext cx="3571868" cy="830997"/>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rPr>
              <a:t>REFLEXÕES SOBRE  A DESPEDIDA  </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137102" y="73069"/>
            <a:ext cx="5006898" cy="6740307"/>
          </a:xfrm>
          <a:prstGeom prst="rect">
            <a:avLst/>
          </a:prstGeom>
          <a:solidFill>
            <a:schemeClr val="bg1"/>
          </a:solidFill>
        </p:spPr>
        <p:txBody>
          <a:bodyPr wrap="square">
            <a:spAutoFit/>
          </a:bodyPr>
          <a:lstStyle/>
          <a:p>
            <a:pPr algn="just">
              <a:defRPr/>
            </a:pPr>
            <a:r>
              <a:rPr lang="pt-BR" b="1" dirty="0">
                <a:latin typeface="Arial" pitchFamily="34" charset="0"/>
                <a:cs typeface="Arial" pitchFamily="34" charset="0"/>
              </a:rPr>
              <a:t>Satisfação que levo dentro de mim e que nem o tempo </a:t>
            </a:r>
            <a:r>
              <a:rPr lang="pt-BR" b="1" dirty="0" smtClean="0">
                <a:latin typeface="Arial" pitchFamily="34" charset="0"/>
                <a:cs typeface="Arial" pitchFamily="34" charset="0"/>
              </a:rPr>
              <a:t>ou </a:t>
            </a:r>
            <a:r>
              <a:rPr lang="pt-BR" b="1" dirty="0">
                <a:latin typeface="Arial" pitchFamily="34" charset="0"/>
                <a:cs typeface="Arial" pitchFamily="34" charset="0"/>
              </a:rPr>
              <a:t>a distância conseguirão fazer com que </a:t>
            </a:r>
            <a:r>
              <a:rPr lang="pt-BR" b="1" dirty="0" smtClean="0">
                <a:latin typeface="Arial" pitchFamily="34" charset="0"/>
                <a:cs typeface="Arial" pitchFamily="34" charset="0"/>
              </a:rPr>
              <a:t>se esqueça</a:t>
            </a:r>
            <a:r>
              <a:rPr lang="pt-BR" b="1" dirty="0">
                <a:latin typeface="Arial" pitchFamily="34" charset="0"/>
                <a:cs typeface="Arial" pitchFamily="34" charset="0"/>
              </a:rPr>
              <a:t>. É muito incerto o caminho de um aposentado, especialmente no ambiente universitário, porque tenho a certeza de que sentirei falta do ambiente jovial sincero e exigente dos alunos e </a:t>
            </a:r>
            <a:r>
              <a:rPr lang="pt-BR" b="1" dirty="0" smtClean="0">
                <a:latin typeface="Arial" pitchFamily="34" charset="0"/>
                <a:cs typeface="Arial" pitchFamily="34" charset="0"/>
              </a:rPr>
              <a:t>residentes, </a:t>
            </a:r>
            <a:r>
              <a:rPr lang="pt-BR" b="1" dirty="0">
                <a:latin typeface="Arial" pitchFamily="34" charset="0"/>
                <a:cs typeface="Arial" pitchFamily="34" charset="0"/>
              </a:rPr>
              <a:t>sedentos de informações necessárias na sua preparação para salvar vidas. </a:t>
            </a:r>
          </a:p>
          <a:p>
            <a:pPr algn="just">
              <a:defRPr/>
            </a:pPr>
            <a:r>
              <a:rPr lang="pt-BR" b="1" dirty="0">
                <a:latin typeface="Arial" pitchFamily="34" charset="0"/>
                <a:cs typeface="Arial" pitchFamily="34" charset="0"/>
              </a:rPr>
              <a:t>Aqueles que não foi possível conquistar seu carinho peço minhas desculpas e </a:t>
            </a:r>
            <a:r>
              <a:rPr lang="pt-BR" b="1" dirty="0" smtClean="0">
                <a:latin typeface="Arial" pitchFamily="34" charset="0"/>
                <a:cs typeface="Arial" pitchFamily="34" charset="0"/>
              </a:rPr>
              <a:t>prometo, </a:t>
            </a:r>
            <a:r>
              <a:rPr lang="pt-BR" b="1" dirty="0">
                <a:latin typeface="Arial" pitchFamily="34" charset="0"/>
                <a:cs typeface="Arial" pitchFamily="34" charset="0"/>
              </a:rPr>
              <a:t>ainda </a:t>
            </a:r>
            <a:r>
              <a:rPr lang="pt-BR" b="1" dirty="0" smtClean="0">
                <a:latin typeface="Arial" pitchFamily="34" charset="0"/>
                <a:cs typeface="Arial" pitchFamily="34" charset="0"/>
              </a:rPr>
              <a:t>assim, </a:t>
            </a:r>
            <a:r>
              <a:rPr lang="pt-BR" b="1" dirty="0">
                <a:latin typeface="Arial" pitchFamily="34" charset="0"/>
                <a:cs typeface="Arial" pitchFamily="34" charset="0"/>
              </a:rPr>
              <a:t>continuar rezando para que em algum momento em algum lugar, a força do milagre da caridade Cristã me permita reverter esse sentimento.</a:t>
            </a:r>
          </a:p>
          <a:p>
            <a:pPr algn="just">
              <a:defRPr/>
            </a:pPr>
            <a:r>
              <a:rPr lang="pt-BR" b="1" dirty="0">
                <a:latin typeface="Arial" pitchFamily="34" charset="0"/>
                <a:cs typeface="Arial" pitchFamily="34" charset="0"/>
              </a:rPr>
              <a:t>É</a:t>
            </a:r>
            <a:r>
              <a:rPr lang="pt-BR" b="1" dirty="0" smtClean="0">
                <a:latin typeface="Arial" pitchFamily="34" charset="0"/>
                <a:cs typeface="Arial" pitchFamily="34" charset="0"/>
              </a:rPr>
              <a:t> </a:t>
            </a:r>
            <a:r>
              <a:rPr lang="pt-BR" b="1" dirty="0">
                <a:latin typeface="Arial" pitchFamily="34" charset="0"/>
                <a:cs typeface="Arial" pitchFamily="34" charset="0"/>
              </a:rPr>
              <a:t>justo reconhecer que nosso projeto teve a participação de inúmeros grupos de alunos e profissionais (como já foi salientado) que no seu momento se juntaram a nós e com um forte espírito humanitário, lutaram com interesse  e de forma voluntária, (não tínhamos recursos para remunerar esse louvável </a:t>
            </a:r>
            <a:r>
              <a:rPr lang="pt-BR" b="1" dirty="0" smtClean="0">
                <a:latin typeface="Arial" pitchFamily="34" charset="0"/>
                <a:cs typeface="Arial" pitchFamily="34" charset="0"/>
              </a:rPr>
              <a:t>trabalho</a:t>
            </a:r>
            <a:r>
              <a:rPr lang="pt-BR" b="1" dirty="0">
                <a:latin typeface="Arial" pitchFamily="34" charset="0"/>
                <a:cs typeface="Arial" pitchFamily="34" charset="0"/>
              </a:rPr>
              <a:t>). </a:t>
            </a:r>
            <a:endParaRPr lang="es-ES" b="1" dirty="0">
              <a:effectLst>
                <a:outerShdw blurRad="38100" dist="38100" dir="2700000" algn="tl">
                  <a:srgbClr val="808080"/>
                </a:outerShdw>
              </a:effectLst>
              <a:latin typeface="Arial" pitchFamily="34" charset="0"/>
              <a:cs typeface="Arial" pitchFamily="34" charset="0"/>
            </a:endParaRPr>
          </a:p>
        </p:txBody>
      </p:sp>
      <p:pic>
        <p:nvPicPr>
          <p:cNvPr id="4" name="Picture 2" descr="C:\COPIA DEZEMBRO 2010\COPIA DEZEMBRO 2010 DISCO E\AULAS\grupo2.JPG"/>
          <p:cNvPicPr>
            <a:picLocks noChangeAspect="1" noChangeArrowheads="1"/>
          </p:cNvPicPr>
          <p:nvPr/>
        </p:nvPicPr>
        <p:blipFill>
          <a:blip r:embed="rId2" cstate="print"/>
          <a:srcRect/>
          <a:stretch>
            <a:fillRect/>
          </a:stretch>
        </p:blipFill>
        <p:spPr bwMode="auto">
          <a:xfrm>
            <a:off x="0" y="3933056"/>
            <a:ext cx="3779911" cy="2321674"/>
          </a:xfrm>
          <a:prstGeom prst="rect">
            <a:avLst/>
          </a:prstGeom>
          <a:noFill/>
          <a:ln w="9525">
            <a:noFill/>
            <a:miter lim="800000"/>
            <a:headEnd/>
            <a:tailEnd/>
          </a:ln>
        </p:spPr>
      </p:pic>
      <p:pic>
        <p:nvPicPr>
          <p:cNvPr id="5" name="Picture 2" descr="E:\DESPEDIDA\grupo1.jpg"/>
          <p:cNvPicPr>
            <a:picLocks noChangeAspect="1" noChangeArrowheads="1"/>
          </p:cNvPicPr>
          <p:nvPr/>
        </p:nvPicPr>
        <p:blipFill>
          <a:blip r:embed="rId3" cstate="print"/>
          <a:srcRect/>
          <a:stretch>
            <a:fillRect/>
          </a:stretch>
        </p:blipFill>
        <p:spPr bwMode="auto">
          <a:xfrm>
            <a:off x="0" y="332656"/>
            <a:ext cx="3771397" cy="25649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ítulo 1"/>
          <p:cNvSpPr>
            <a:spLocks noGrp="1"/>
          </p:cNvSpPr>
          <p:nvPr>
            <p:ph type="title"/>
          </p:nvPr>
        </p:nvSpPr>
        <p:spPr>
          <a:xfrm>
            <a:off x="1402850" y="3840376"/>
            <a:ext cx="4643470" cy="2071702"/>
          </a:xfrm>
        </p:spPr>
        <p:txBody>
          <a:bodyPr>
            <a:noAutofit/>
          </a:bodyPr>
          <a:lstStyle/>
          <a:p>
            <a:pPr algn="r"/>
            <a:r>
              <a:rPr lang="pt-BR" sz="2400" b="1" dirty="0" smtClean="0">
                <a:solidFill>
                  <a:schemeClr val="tx1">
                    <a:lumMod val="65000"/>
                    <a:lumOff val="35000"/>
                  </a:schemeClr>
                </a:solidFill>
              </a:rPr>
              <a:t>REFLEXÕES SOBRE </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O TEMPO PASADO,</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MEUS SENTIMENTOS E CAMINHOS </a:t>
            </a:r>
          </a:p>
        </p:txBody>
      </p:sp>
      <p:cxnSp>
        <p:nvCxnSpPr>
          <p:cNvPr id="4" name="Conector reto 3"/>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Conector reto 5"/>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0" y="3991878"/>
            <a:ext cx="5929290" cy="1569660"/>
          </a:xfrm>
          <a:prstGeom prst="rect">
            <a:avLst/>
          </a:prstGeom>
        </p:spPr>
        <p:txBody>
          <a:bodyPr wrap="square">
            <a:spAutoFit/>
          </a:bodyPr>
          <a:lstStyle/>
          <a:p>
            <a:pPr algn="r" eaLnBrk="0" hangingPunct="0">
              <a:defRPr/>
            </a:pPr>
            <a:r>
              <a:rPr lang="pt-BR" sz="2400" b="1" kern="0" dirty="0" smtClean="0">
                <a:solidFill>
                  <a:schemeClr val="tx1">
                    <a:lumMod val="65000"/>
                    <a:lumOff val="35000"/>
                  </a:schemeClr>
                </a:solidFill>
              </a:rPr>
              <a:t>REFLEXÃO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O EXEMPLO UNIVERSITARIO DO SUB CORDENADOR DO GRUPO DE PARTO ALTERNATIVO</a:t>
            </a:r>
            <a:endParaRPr lang="pt-BR" sz="2400" b="1" kern="0" dirty="0">
              <a:solidFill>
                <a:schemeClr val="tx1">
                  <a:lumMod val="65000"/>
                  <a:lumOff val="35000"/>
                </a:schemeClr>
              </a:solidFill>
            </a:endParaRPr>
          </a:p>
        </p:txBody>
      </p:sp>
      <p:cxnSp>
        <p:nvCxnSpPr>
          <p:cNvPr id="3" name="Conector reto 2"/>
          <p:cNvCxnSpPr/>
          <p:nvPr/>
        </p:nvCxnSpPr>
        <p:spPr>
          <a:xfrm>
            <a:off x="0" y="3991878"/>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83968" y="476672"/>
            <a:ext cx="4574850" cy="3693319"/>
          </a:xfrm>
          <a:prstGeom prst="rect">
            <a:avLst/>
          </a:prstGeom>
          <a:solidFill>
            <a:schemeClr val="bg1"/>
          </a:solidFill>
        </p:spPr>
        <p:txBody>
          <a:bodyPr wrap="square">
            <a:spAutoFit/>
          </a:bodyPr>
          <a:lstStyle/>
          <a:p>
            <a:pPr algn="just"/>
            <a:r>
              <a:rPr lang="pt-BR" b="1" dirty="0" smtClean="0"/>
              <a:t>Também, desejo ressaltar o importante exemplo universitário e profissional dado pelo sub-Coordenador do Grupo de Parto Alternativo Prof. Dr. Franklin Sarmento da Silva Braga que com suas idéias, bons conselhos e condutas oportunas, permitem deixar um presente a comunidade Obstétrica e Anestésica de como é possível fazer a profilaxia de condutas desnecessárias no momento do parto (anestesia), caso a mulher esteja devidamente preparada (o melhor tratamento sempre foi e será a prevenção em medicina).   </a:t>
            </a:r>
            <a:endParaRPr lang="pt-BR" b="1" dirty="0"/>
          </a:p>
        </p:txBody>
      </p:sp>
      <p:pic>
        <p:nvPicPr>
          <p:cNvPr id="4" name="Picture 5" descr="PERFIG1B"/>
          <p:cNvPicPr>
            <a:picLocks noChangeAspect="1" noChangeArrowheads="1"/>
          </p:cNvPicPr>
          <p:nvPr/>
        </p:nvPicPr>
        <p:blipFill>
          <a:blip r:embed="rId2" cstate="print"/>
          <a:srcRect l="6203" t="21037" r="3859"/>
          <a:stretch>
            <a:fillRect/>
          </a:stretch>
        </p:blipFill>
        <p:spPr bwMode="auto">
          <a:xfrm>
            <a:off x="761917" y="404664"/>
            <a:ext cx="2297915" cy="2974083"/>
          </a:xfrm>
          <a:prstGeom prst="rect">
            <a:avLst/>
          </a:prstGeom>
          <a:noFill/>
          <a:ln w="9525">
            <a:noFill/>
            <a:miter lim="800000"/>
            <a:headEnd/>
            <a:tailEnd/>
          </a:ln>
        </p:spPr>
      </p:pic>
      <p:pic>
        <p:nvPicPr>
          <p:cNvPr id="5" name="Picture 4" descr="E:\livro\Parto Humanizado\fotos\francysamb\parto31p.jpg"/>
          <p:cNvPicPr>
            <a:picLocks noChangeAspect="1" noChangeArrowheads="1"/>
          </p:cNvPicPr>
          <p:nvPr/>
        </p:nvPicPr>
        <p:blipFill>
          <a:blip r:embed="rId3" cstate="print"/>
          <a:srcRect/>
          <a:stretch>
            <a:fillRect/>
          </a:stretch>
        </p:blipFill>
        <p:spPr bwMode="auto">
          <a:xfrm>
            <a:off x="323528" y="4231616"/>
            <a:ext cx="3502032" cy="2293728"/>
          </a:xfrm>
          <a:prstGeom prst="rect">
            <a:avLst/>
          </a:prstGeom>
          <a:noFill/>
          <a:ln w="9525">
            <a:noFill/>
            <a:miter lim="800000"/>
            <a:headEnd/>
            <a:tailEnd/>
          </a:ln>
        </p:spPr>
      </p:pic>
      <p:sp>
        <p:nvSpPr>
          <p:cNvPr id="6" name="CaixaDeTexto 4"/>
          <p:cNvSpPr txBox="1">
            <a:spLocks noChangeArrowheads="1"/>
          </p:cNvSpPr>
          <p:nvPr/>
        </p:nvSpPr>
        <p:spPr bwMode="auto">
          <a:xfrm>
            <a:off x="3851920" y="5229200"/>
            <a:ext cx="2304256" cy="369332"/>
          </a:xfrm>
          <a:prstGeom prst="rect">
            <a:avLst/>
          </a:prstGeom>
          <a:noFill/>
          <a:ln w="9525">
            <a:noFill/>
            <a:miter lim="800000"/>
            <a:headEnd/>
            <a:tailEnd/>
          </a:ln>
        </p:spPr>
        <p:txBody>
          <a:bodyPr wrap="square">
            <a:spAutoFit/>
          </a:bodyPr>
          <a:lstStyle/>
          <a:p>
            <a:r>
              <a:rPr lang="pt-BR" b="1" dirty="0">
                <a:solidFill>
                  <a:schemeClr val="tx1">
                    <a:lumMod val="65000"/>
                    <a:lumOff val="35000"/>
                  </a:schemeClr>
                </a:solidFill>
              </a:rPr>
              <a:t>Prof. Franklin S. Braga</a:t>
            </a:r>
          </a:p>
        </p:txBody>
      </p:sp>
      <p:sp>
        <p:nvSpPr>
          <p:cNvPr id="7" name="Retângulo 6"/>
          <p:cNvSpPr/>
          <p:nvPr/>
        </p:nvSpPr>
        <p:spPr>
          <a:xfrm>
            <a:off x="0" y="3356992"/>
            <a:ext cx="3960440" cy="646331"/>
          </a:xfrm>
          <a:prstGeom prst="rect">
            <a:avLst/>
          </a:prstGeom>
        </p:spPr>
        <p:txBody>
          <a:bodyPr wrap="square">
            <a:spAutoFit/>
          </a:bodyPr>
          <a:lstStyle/>
          <a:p>
            <a:pPr algn="ctr"/>
            <a:r>
              <a:rPr lang="pt-BR" b="1" dirty="0" smtClean="0"/>
              <a:t>PARTOS DE CÓCORAS COM ANESTESIA PERIDURAL DE BAIXAS DOSES</a:t>
            </a:r>
            <a:endParaRPr lang="pt-BR"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357290" y="4500570"/>
            <a:ext cx="4572000" cy="830997"/>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REFLEXÕES SOBRE UMA OBSTETRICIA MAIS HUMANA</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2714612" y="785794"/>
            <a:ext cx="6072198" cy="3416320"/>
          </a:xfrm>
          <a:prstGeom prst="rect">
            <a:avLst/>
          </a:prstGeom>
          <a:solidFill>
            <a:schemeClr val="bg1"/>
          </a:solidFill>
        </p:spPr>
        <p:txBody>
          <a:bodyPr wrap="square">
            <a:spAutoFit/>
          </a:bodyPr>
          <a:lstStyle/>
          <a:p>
            <a:pPr algn="just"/>
            <a:r>
              <a:rPr lang="pt-BR" b="1" dirty="0" smtClean="0">
                <a:cs typeface="Arial" charset="0"/>
              </a:rPr>
              <a:t>Minha convicção sobre uma nova obstetrícia mais humana e voltada a servir mais a sociedade e menos a vaidade humana, criaram desavenças que seguramente o tempo as desvendarão. Situação bastante freqüente na historia da medicina. Para isto estamos deixando em forma de livro muitas de nossas idéias (“As idéias não se matam” segundo o insigne ex presidente Argentino Domingo Faustino Sarmiento”) para que as mesmas sejam criticadas ou assumidas. Desejo ressaltar meu respeito e admiração ao Departamento que mesmo com membros contra as nossas idéias, elas foram implementadas e pesquisadas no batizado “palco da vida” do Centro Obstétrico da Instituição.   </a:t>
            </a:r>
            <a:endParaRPr lang="pt-BR" b="1" dirty="0">
              <a:cs typeface="Arial" charset="0"/>
            </a:endParaRPr>
          </a:p>
        </p:txBody>
      </p:sp>
      <p:pic>
        <p:nvPicPr>
          <p:cNvPr id="7" name="Picture 2" descr="E:\USUARIOS\CADEIRA\e-mail\Image7.jpg"/>
          <p:cNvPicPr>
            <a:picLocks noChangeAspect="1" noChangeArrowheads="1"/>
          </p:cNvPicPr>
          <p:nvPr/>
        </p:nvPicPr>
        <p:blipFill>
          <a:blip r:embed="rId2" cstate="print"/>
          <a:srcRect/>
          <a:stretch>
            <a:fillRect/>
          </a:stretch>
        </p:blipFill>
        <p:spPr bwMode="auto">
          <a:xfrm>
            <a:off x="6156176" y="4365104"/>
            <a:ext cx="2321746" cy="1931467"/>
          </a:xfrm>
          <a:prstGeom prst="rect">
            <a:avLst/>
          </a:prstGeom>
          <a:noFill/>
          <a:ln w="9525">
            <a:noFill/>
            <a:miter lim="800000"/>
            <a:headEnd/>
            <a:tailEnd/>
          </a:ln>
        </p:spPr>
      </p:pic>
      <p:sp>
        <p:nvSpPr>
          <p:cNvPr id="8" name="Retângulo 4"/>
          <p:cNvSpPr>
            <a:spLocks noChangeArrowheads="1"/>
          </p:cNvSpPr>
          <p:nvPr/>
        </p:nvSpPr>
        <p:spPr bwMode="auto">
          <a:xfrm>
            <a:off x="6649156" y="6464369"/>
            <a:ext cx="1163204" cy="307777"/>
          </a:xfrm>
          <a:prstGeom prst="rect">
            <a:avLst/>
          </a:prstGeom>
          <a:noFill/>
          <a:ln w="9525">
            <a:noFill/>
            <a:miter lim="800000"/>
            <a:headEnd/>
            <a:tailEnd/>
          </a:ln>
        </p:spPr>
        <p:txBody>
          <a:bodyPr wrap="none">
            <a:spAutoFit/>
          </a:bodyPr>
          <a:lstStyle/>
          <a:p>
            <a:pPr algn="r"/>
            <a:r>
              <a:rPr lang="pt-BR" sz="1400" b="1" dirty="0">
                <a:cs typeface="Arial" charset="0"/>
              </a:rPr>
              <a:t>palco da vida</a:t>
            </a:r>
            <a:endParaRPr lang="pt-BR" sz="1400" b="1" dirty="0"/>
          </a:p>
        </p:txBody>
      </p:sp>
      <p:pic>
        <p:nvPicPr>
          <p:cNvPr id="6" name="Picture 3" descr="E:\livro\HUMANIZACIÓN DEL NACIMIENTO\D - ADMINISTRACIÓN\CAPA\capa 2c.jpg"/>
          <p:cNvPicPr>
            <a:picLocks noChangeAspect="1" noChangeArrowheads="1"/>
          </p:cNvPicPr>
          <p:nvPr/>
        </p:nvPicPr>
        <p:blipFill>
          <a:blip r:embed="rId3" cstate="print"/>
          <a:srcRect/>
          <a:stretch>
            <a:fillRect/>
          </a:stretch>
        </p:blipFill>
        <p:spPr bwMode="auto">
          <a:xfrm>
            <a:off x="0" y="692696"/>
            <a:ext cx="2032615" cy="1848247"/>
          </a:xfrm>
          <a:prstGeom prst="rect">
            <a:avLst/>
          </a:prstGeom>
          <a:noFill/>
          <a:ln w="9525">
            <a:noFill/>
            <a:miter lim="800000"/>
            <a:headEnd/>
            <a:tailEnd/>
          </a:ln>
        </p:spPr>
      </p:pic>
      <p:pic>
        <p:nvPicPr>
          <p:cNvPr id="9" name="Imagem 1" descr="File:Domingo Faustino Sarmiento 6.jpg"/>
          <p:cNvPicPr>
            <a:picLocks noChangeAspect="1" noChangeArrowheads="1"/>
          </p:cNvPicPr>
          <p:nvPr/>
        </p:nvPicPr>
        <p:blipFill>
          <a:blip r:embed="rId4" cstate="print"/>
          <a:srcRect/>
          <a:stretch>
            <a:fillRect/>
          </a:stretch>
        </p:blipFill>
        <p:spPr bwMode="auto">
          <a:xfrm>
            <a:off x="323528" y="3933056"/>
            <a:ext cx="1971328" cy="1951298"/>
          </a:xfrm>
          <a:prstGeom prst="rect">
            <a:avLst/>
          </a:prstGeom>
          <a:noFill/>
          <a:ln w="9525">
            <a:noFill/>
            <a:miter lim="800000"/>
            <a:headEnd/>
            <a:tailEnd/>
          </a:ln>
        </p:spPr>
      </p:pic>
      <p:sp>
        <p:nvSpPr>
          <p:cNvPr id="11" name="Retângulo 5"/>
          <p:cNvSpPr>
            <a:spLocks noChangeArrowheads="1"/>
          </p:cNvSpPr>
          <p:nvPr/>
        </p:nvSpPr>
        <p:spPr bwMode="auto">
          <a:xfrm>
            <a:off x="0" y="5949280"/>
            <a:ext cx="2771800" cy="523220"/>
          </a:xfrm>
          <a:prstGeom prst="rect">
            <a:avLst/>
          </a:prstGeom>
          <a:noFill/>
          <a:ln w="9525">
            <a:noFill/>
            <a:miter lim="800000"/>
            <a:headEnd/>
            <a:tailEnd/>
          </a:ln>
        </p:spPr>
        <p:txBody>
          <a:bodyPr wrap="square">
            <a:spAutoFit/>
          </a:bodyPr>
          <a:lstStyle/>
          <a:p>
            <a:pPr algn="ctr"/>
            <a:r>
              <a:rPr lang="pt-BR" sz="1400" b="1" dirty="0"/>
              <a:t>PRESIDENTE DOMINGO FAUSTINO </a:t>
            </a:r>
            <a:r>
              <a:rPr lang="pt-BR" sz="1400" b="1" dirty="0" smtClean="0"/>
              <a:t>SARMIENTO </a:t>
            </a:r>
            <a:r>
              <a:rPr lang="pt-BR" sz="1400" b="1" dirty="0"/>
              <a:t>(1811-1888)</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357290" y="4500570"/>
            <a:ext cx="4572000" cy="830997"/>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REFLEXÕES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MINHA REIVINDICAÇÃO</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2699792" y="0"/>
            <a:ext cx="6072198" cy="3416320"/>
          </a:xfrm>
          <a:prstGeom prst="rect">
            <a:avLst/>
          </a:prstGeom>
          <a:solidFill>
            <a:schemeClr val="bg1"/>
          </a:solidFill>
        </p:spPr>
        <p:txBody>
          <a:bodyPr wrap="square">
            <a:spAutoFit/>
          </a:bodyPr>
          <a:lstStyle/>
          <a:p>
            <a:pPr algn="just"/>
            <a:r>
              <a:rPr lang="pt-BR" b="1" dirty="0" smtClean="0">
                <a:cs typeface="Arial" charset="0"/>
              </a:rPr>
              <a:t>Reivindico, a imediata adoção de atenção ao parto (em todos os casos) com a mulher em posição vertical (de cócoras), temos suficiente evidencias de que esta é a melhor e mais adequada forma de nascer, tanto para a mãe como para seu filho. Negar esta realidade é postergar em forma desumana o comprometimento das crianças que nascem com a mãe em outras posições, em especial a exigida pelo Departamento em posição de </a:t>
            </a:r>
            <a:r>
              <a:rPr lang="pt-BR" b="1" dirty="0" err="1" smtClean="0">
                <a:cs typeface="Arial" charset="0"/>
              </a:rPr>
              <a:t>litotomia</a:t>
            </a:r>
            <a:r>
              <a:rPr lang="pt-BR" b="1" dirty="0" smtClean="0">
                <a:cs typeface="Arial" charset="0"/>
              </a:rPr>
              <a:t>. Esta como outras reivindicações, tais como a lei do acompanhante, contato precoce da mãe com seu filho, as que exigimos desde o ano de 1980 foram acatadas. Porém a mais importante  “partos em posição de cócoras” ainda falta ser assimilada.</a:t>
            </a:r>
            <a:endParaRPr lang="pt-BR" b="1" dirty="0">
              <a:cs typeface="Arial" charset="0"/>
            </a:endParaRPr>
          </a:p>
        </p:txBody>
      </p:sp>
      <p:pic>
        <p:nvPicPr>
          <p:cNvPr id="6" name="Picture 2126" descr="litotomia"/>
          <p:cNvPicPr>
            <a:picLocks noChangeAspect="1" noChangeArrowheads="1"/>
          </p:cNvPicPr>
          <p:nvPr/>
        </p:nvPicPr>
        <p:blipFill>
          <a:blip r:embed="rId2" cstate="print"/>
          <a:srcRect l="7951" t="12254"/>
          <a:stretch>
            <a:fillRect/>
          </a:stretch>
        </p:blipFill>
        <p:spPr bwMode="auto">
          <a:xfrm>
            <a:off x="323528" y="260648"/>
            <a:ext cx="1571636" cy="1123185"/>
          </a:xfrm>
          <a:prstGeom prst="rect">
            <a:avLst/>
          </a:prstGeom>
          <a:noFill/>
          <a:ln w="9525">
            <a:noFill/>
            <a:miter lim="800000"/>
            <a:headEnd/>
            <a:tailEnd/>
          </a:ln>
        </p:spPr>
      </p:pic>
      <p:pic>
        <p:nvPicPr>
          <p:cNvPr id="9" name="Picture 4" descr="E:\AULAS\casal2.JPG"/>
          <p:cNvPicPr>
            <a:picLocks noChangeAspect="1" noChangeArrowheads="1"/>
          </p:cNvPicPr>
          <p:nvPr/>
        </p:nvPicPr>
        <p:blipFill>
          <a:blip r:embed="rId3" cstate="print"/>
          <a:srcRect/>
          <a:stretch>
            <a:fillRect/>
          </a:stretch>
        </p:blipFill>
        <p:spPr bwMode="auto">
          <a:xfrm>
            <a:off x="88458" y="1916832"/>
            <a:ext cx="2467318" cy="2174856"/>
          </a:xfrm>
          <a:prstGeom prst="rect">
            <a:avLst/>
          </a:prstGeom>
          <a:noFill/>
          <a:ln w="9525">
            <a:noFill/>
            <a:miter lim="800000"/>
            <a:headEnd/>
            <a:tailEnd/>
          </a:ln>
        </p:spPr>
      </p:pic>
      <p:sp>
        <p:nvSpPr>
          <p:cNvPr id="11" name="Retângulo 4"/>
          <p:cNvSpPr>
            <a:spLocks noChangeArrowheads="1"/>
          </p:cNvSpPr>
          <p:nvPr/>
        </p:nvSpPr>
        <p:spPr bwMode="auto">
          <a:xfrm>
            <a:off x="0" y="1484784"/>
            <a:ext cx="2093875" cy="461665"/>
          </a:xfrm>
          <a:prstGeom prst="rect">
            <a:avLst/>
          </a:prstGeom>
          <a:noFill/>
          <a:ln w="9525">
            <a:noFill/>
            <a:miter lim="800000"/>
            <a:headEnd/>
            <a:tailEnd/>
          </a:ln>
        </p:spPr>
        <p:txBody>
          <a:bodyPr wrap="square">
            <a:spAutoFit/>
          </a:bodyPr>
          <a:lstStyle/>
          <a:p>
            <a:pPr algn="r"/>
            <a:r>
              <a:rPr lang="pt-BR" sz="1200" dirty="0"/>
              <a:t>PARTO EM PÕSIÇÃO DE LITOTOMIA</a:t>
            </a:r>
          </a:p>
        </p:txBody>
      </p:sp>
      <p:sp>
        <p:nvSpPr>
          <p:cNvPr id="13" name="Retângulo 5"/>
          <p:cNvSpPr>
            <a:spLocks noChangeArrowheads="1"/>
          </p:cNvSpPr>
          <p:nvPr/>
        </p:nvSpPr>
        <p:spPr bwMode="auto">
          <a:xfrm>
            <a:off x="0" y="4077072"/>
            <a:ext cx="2411760" cy="461665"/>
          </a:xfrm>
          <a:prstGeom prst="rect">
            <a:avLst/>
          </a:prstGeom>
          <a:noFill/>
          <a:ln w="9525">
            <a:noFill/>
            <a:miter lim="800000"/>
            <a:headEnd/>
            <a:tailEnd/>
          </a:ln>
        </p:spPr>
        <p:txBody>
          <a:bodyPr wrap="square">
            <a:spAutoFit/>
          </a:bodyPr>
          <a:lstStyle/>
          <a:p>
            <a:pPr algn="r"/>
            <a:r>
              <a:rPr lang="pt-BR" sz="1200" dirty="0"/>
              <a:t>PARTO EM POSIÇÃO DE CÓCORAS EM CERES </a:t>
            </a:r>
            <a:r>
              <a:rPr lang="pt-BR" sz="1200" dirty="0" smtClean="0"/>
              <a:t>(GOIANA)</a:t>
            </a:r>
            <a:endParaRPr lang="pt-BR" sz="1200" dirty="0"/>
          </a:p>
        </p:txBody>
      </p:sp>
      <p:grpSp>
        <p:nvGrpSpPr>
          <p:cNvPr id="16" name="Grupo 15"/>
          <p:cNvGrpSpPr/>
          <p:nvPr/>
        </p:nvGrpSpPr>
        <p:grpSpPr>
          <a:xfrm>
            <a:off x="107504" y="178134"/>
            <a:ext cx="1914508" cy="1090626"/>
            <a:chOff x="228600" y="609600"/>
            <a:chExt cx="2667000" cy="1981200"/>
          </a:xfrm>
        </p:grpSpPr>
        <p:cxnSp>
          <p:nvCxnSpPr>
            <p:cNvPr id="14" name="Conector reto 13"/>
            <p:cNvCxnSpPr/>
            <p:nvPr/>
          </p:nvCxnSpPr>
          <p:spPr>
            <a:xfrm flipV="1">
              <a:off x="228600" y="685800"/>
              <a:ext cx="2667000" cy="1905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ector reto 14"/>
            <p:cNvCxnSpPr/>
            <p:nvPr/>
          </p:nvCxnSpPr>
          <p:spPr>
            <a:xfrm>
              <a:off x="228600" y="609600"/>
              <a:ext cx="2667000" cy="1981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7" name="Picture 6" descr="fig3"/>
          <p:cNvPicPr>
            <a:picLocks noChangeAspect="1" noChangeArrowheads="1"/>
          </p:cNvPicPr>
          <p:nvPr/>
        </p:nvPicPr>
        <p:blipFill>
          <a:blip r:embed="rId4" cstate="print"/>
          <a:srcRect/>
          <a:stretch>
            <a:fillRect/>
          </a:stretch>
        </p:blipFill>
        <p:spPr bwMode="auto">
          <a:xfrm>
            <a:off x="360040" y="4725144"/>
            <a:ext cx="2123728" cy="2069866"/>
          </a:xfrm>
          <a:prstGeom prst="rect">
            <a:avLst/>
          </a:prstGeom>
          <a:noFill/>
          <a:ln w="9525">
            <a:noFill/>
            <a:miter lim="800000"/>
            <a:headEnd/>
            <a:tailEnd/>
          </a:ln>
        </p:spPr>
      </p:pic>
      <p:graphicFrame>
        <p:nvGraphicFramePr>
          <p:cNvPr id="18" name="Object 8"/>
          <p:cNvGraphicFramePr>
            <a:graphicFrameLocks noChangeAspect="1"/>
          </p:cNvGraphicFramePr>
          <p:nvPr/>
        </p:nvGraphicFramePr>
        <p:xfrm>
          <a:off x="4499992" y="3573016"/>
          <a:ext cx="4135958" cy="3032862"/>
        </p:xfrm>
        <a:graphic>
          <a:graphicData uri="http://schemas.openxmlformats.org/drawingml/2006/chart">
            <c:chart xmlns:c="http://schemas.openxmlformats.org/drawingml/2006/chart" xmlns:r="http://schemas.openxmlformats.org/officeDocument/2006/relationships" r:id="rId5"/>
          </a:graphicData>
        </a:graphic>
      </p:graphicFrame>
      <p:sp>
        <p:nvSpPr>
          <p:cNvPr id="19" name="CaixaDeTexto 18"/>
          <p:cNvSpPr txBox="1"/>
          <p:nvPr/>
        </p:nvSpPr>
        <p:spPr>
          <a:xfrm>
            <a:off x="5220072" y="3861048"/>
            <a:ext cx="2452082" cy="307777"/>
          </a:xfrm>
          <a:prstGeom prst="rect">
            <a:avLst/>
          </a:prstGeom>
          <a:noFill/>
        </p:spPr>
        <p:txBody>
          <a:bodyPr wrap="none" rtlCol="0">
            <a:spAutoFit/>
          </a:bodyPr>
          <a:lstStyle/>
          <a:p>
            <a:r>
              <a:rPr lang="pt-BR" sz="1400" b="1" dirty="0" smtClean="0"/>
              <a:t>INDICE DE APGAR AO NASCER </a:t>
            </a:r>
            <a:endParaRPr lang="pt-BR" sz="14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357290" y="4300373"/>
            <a:ext cx="4572000" cy="1200329"/>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REFLEXÃO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A HUMANIZAÇÃO DO NASCIMENTO </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214282" y="6429396"/>
            <a:ext cx="2071670" cy="42860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CaixaDeTexto 1"/>
          <p:cNvSpPr txBox="1"/>
          <p:nvPr/>
        </p:nvSpPr>
        <p:spPr>
          <a:xfrm>
            <a:off x="2571736" y="214290"/>
            <a:ext cx="5857916" cy="6463308"/>
          </a:xfrm>
          <a:prstGeom prst="rect">
            <a:avLst/>
          </a:prstGeom>
          <a:noFill/>
        </p:spPr>
        <p:txBody>
          <a:bodyPr wrap="square">
            <a:spAutoFit/>
          </a:bodyPr>
          <a:lstStyle/>
          <a:p>
            <a:pPr>
              <a:defRPr/>
            </a:pPr>
            <a:r>
              <a:rPr lang="pt-BR" b="1" dirty="0"/>
              <a:t>A esta falta de opção médica, podemos para frasear o pensamento do exímio Primeiro Ministro da Inglaterra Sir Winston Churchill, que em plena segunda guerra mundial declarava “A guerra é um processo tão importante que não deveria ser realizada por militares”.</a:t>
            </a:r>
          </a:p>
          <a:p>
            <a:pPr>
              <a:defRPr/>
            </a:pPr>
            <a:r>
              <a:rPr lang="pt-BR" b="1" dirty="0"/>
              <a:t>Em nosso caso podemos relatar “O parto de baixo risco, é um processo tão importante que não deveria ser realizado por médico, e sim por um equipe de saúde”.</a:t>
            </a:r>
          </a:p>
          <a:p>
            <a:pPr>
              <a:defRPr/>
            </a:pPr>
            <a:r>
              <a:rPr lang="pt-BR" b="1" dirty="0"/>
              <a:t>O celebre primeiro ministro que era militar não pretendia eliminar aos militares neste importante processo.</a:t>
            </a:r>
          </a:p>
          <a:p>
            <a:pPr>
              <a:defRPr/>
            </a:pPr>
            <a:r>
              <a:rPr lang="pt-BR" b="1" dirty="0"/>
              <a:t>Assim como não pretendemos eliminar aos colegas que com carinho ajudam aos casais neste momento do nascimento, e sim permitir e estimular os pilares do nascimento humanizado que são:</a:t>
            </a:r>
          </a:p>
          <a:p>
            <a:pPr>
              <a:defRPr/>
            </a:pPr>
            <a:endParaRPr lang="pt-BR" b="1" dirty="0"/>
          </a:p>
          <a:p>
            <a:pPr marL="342900" indent="-342900">
              <a:buFontTx/>
              <a:buAutoNum type="alphaUcParenR"/>
              <a:defRPr/>
            </a:pPr>
            <a:r>
              <a:rPr lang="pt-BR" b="1" dirty="0"/>
              <a:t>RESPEITAR OS PROCESOS FISIOLOGICOS DO PARTO E DO </a:t>
            </a:r>
          </a:p>
          <a:p>
            <a:pPr marL="342900" indent="-342900">
              <a:defRPr/>
            </a:pPr>
            <a:r>
              <a:rPr lang="pt-BR" b="1" dirty="0"/>
              <a:t>      NASCIMENTO;</a:t>
            </a:r>
          </a:p>
          <a:p>
            <a:pPr marL="342900" indent="-342900">
              <a:defRPr/>
            </a:pPr>
            <a:endParaRPr lang="pt-BR" b="1" dirty="0"/>
          </a:p>
          <a:p>
            <a:pPr marL="342900" indent="-342900">
              <a:buFontTx/>
              <a:buAutoNum type="alphaUcParenR" startAt="2"/>
              <a:defRPr/>
            </a:pPr>
            <a:r>
              <a:rPr lang="pt-BR" b="1" dirty="0"/>
              <a:t>PERMITIR A PARTICIPAÇÃO MULTIPROFISSIONAL E </a:t>
            </a:r>
          </a:p>
          <a:p>
            <a:pPr marL="342900" indent="-342900">
              <a:defRPr/>
            </a:pPr>
            <a:r>
              <a:rPr lang="pt-BR" b="1" dirty="0"/>
              <a:t>      INTERDISCIPLINAR;</a:t>
            </a:r>
          </a:p>
          <a:p>
            <a:pPr marL="342900" indent="-342900">
              <a:defRPr/>
            </a:pPr>
            <a:endParaRPr lang="pt-BR" b="1" dirty="0"/>
          </a:p>
          <a:p>
            <a:pPr marL="342900" indent="-342900">
              <a:buFontTx/>
              <a:buAutoNum type="alphaUcParenR" startAt="3"/>
              <a:defRPr/>
            </a:pPr>
            <a:r>
              <a:rPr lang="pt-BR" b="1" dirty="0"/>
              <a:t>RESPEITAR COSTUMES (RITOS E MITOS) REGIONAIS E</a:t>
            </a:r>
          </a:p>
          <a:p>
            <a:pPr marL="342900" indent="-342900">
              <a:defRPr/>
            </a:pPr>
            <a:r>
              <a:rPr lang="pt-BR" b="1" dirty="0"/>
              <a:t>       INDIVIDUAIS DO CASAL </a:t>
            </a:r>
          </a:p>
        </p:txBody>
      </p:sp>
      <p:pic>
        <p:nvPicPr>
          <p:cNvPr id="3" name="Imagem 1" descr="http://upload.wikimedia.org/wikipedia/commons/thumb/9/9c/Sir_Winston_S_Churchill.jpg/245px-Sir_Winston_S_Churchill.jpg"/>
          <p:cNvPicPr>
            <a:picLocks noChangeAspect="1" noChangeArrowheads="1"/>
          </p:cNvPicPr>
          <p:nvPr/>
        </p:nvPicPr>
        <p:blipFill>
          <a:blip r:embed="rId2" cstate="print"/>
          <a:srcRect/>
          <a:stretch>
            <a:fillRect/>
          </a:stretch>
        </p:blipFill>
        <p:spPr bwMode="auto">
          <a:xfrm>
            <a:off x="214282" y="3734434"/>
            <a:ext cx="2071702" cy="2587012"/>
          </a:xfrm>
          <a:prstGeom prst="rect">
            <a:avLst/>
          </a:prstGeom>
          <a:noFill/>
          <a:ln w="9525">
            <a:noFill/>
            <a:miter lim="800000"/>
            <a:headEnd/>
            <a:tailEnd/>
          </a:ln>
        </p:spPr>
      </p:pic>
      <p:sp>
        <p:nvSpPr>
          <p:cNvPr id="4" name="Retângulo 3"/>
          <p:cNvSpPr>
            <a:spLocks noChangeArrowheads="1"/>
          </p:cNvSpPr>
          <p:nvPr/>
        </p:nvSpPr>
        <p:spPr bwMode="auto">
          <a:xfrm>
            <a:off x="207053" y="6396335"/>
            <a:ext cx="2068323" cy="523220"/>
          </a:xfrm>
          <a:prstGeom prst="rect">
            <a:avLst/>
          </a:prstGeom>
          <a:noFill/>
          <a:ln w="9525">
            <a:noFill/>
            <a:miter lim="800000"/>
            <a:headEnd/>
            <a:tailEnd/>
          </a:ln>
        </p:spPr>
        <p:txBody>
          <a:bodyPr wrap="none">
            <a:spAutoFit/>
          </a:bodyPr>
          <a:lstStyle/>
          <a:p>
            <a:pPr algn="ctr"/>
            <a:r>
              <a:rPr lang="pt-BR" sz="1400" b="1" dirty="0"/>
              <a:t>SIR WINSTON CHURCHILL</a:t>
            </a:r>
          </a:p>
          <a:p>
            <a:pPr algn="ctr"/>
            <a:r>
              <a:rPr lang="pt-BR" sz="1400" b="1" dirty="0"/>
              <a:t> (1874-1965)</a:t>
            </a:r>
          </a:p>
        </p:txBody>
      </p:sp>
      <p:sp>
        <p:nvSpPr>
          <p:cNvPr id="5" name="Retângulo 4"/>
          <p:cNvSpPr/>
          <p:nvPr/>
        </p:nvSpPr>
        <p:spPr>
          <a:xfrm>
            <a:off x="214282" y="0"/>
            <a:ext cx="2071670" cy="364331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Picture 2" descr="tresmosq"/>
          <p:cNvPicPr>
            <a:picLocks noChangeAspect="1" noChangeArrowheads="1"/>
          </p:cNvPicPr>
          <p:nvPr/>
        </p:nvPicPr>
        <p:blipFill>
          <a:blip r:embed="rId3" cstate="print">
            <a:lum bright="-8000" contrast="28000"/>
          </a:blip>
          <a:srcRect/>
          <a:stretch>
            <a:fillRect/>
          </a:stretch>
        </p:blipFill>
        <p:spPr bwMode="auto">
          <a:xfrm>
            <a:off x="0" y="0"/>
            <a:ext cx="2411760" cy="1970609"/>
          </a:xfrm>
          <a:prstGeom prst="rect">
            <a:avLst/>
          </a:prstGeom>
          <a:noFill/>
          <a:ln w="9525">
            <a:noFill/>
            <a:miter lim="800000"/>
            <a:headEnd/>
            <a:tailEnd/>
          </a:ln>
        </p:spPr>
      </p:pic>
      <p:sp>
        <p:nvSpPr>
          <p:cNvPr id="8" name="Retângulo 5"/>
          <p:cNvSpPr>
            <a:spLocks noChangeArrowheads="1"/>
          </p:cNvSpPr>
          <p:nvPr/>
        </p:nvSpPr>
        <p:spPr bwMode="auto">
          <a:xfrm>
            <a:off x="107504" y="2780928"/>
            <a:ext cx="2339752" cy="461665"/>
          </a:xfrm>
          <a:prstGeom prst="rect">
            <a:avLst/>
          </a:prstGeom>
          <a:noFill/>
          <a:ln w="9525">
            <a:noFill/>
            <a:miter lim="800000"/>
            <a:headEnd/>
            <a:tailEnd/>
          </a:ln>
        </p:spPr>
        <p:txBody>
          <a:bodyPr wrap="square">
            <a:spAutoFit/>
          </a:bodyPr>
          <a:lstStyle/>
          <a:p>
            <a:pPr algn="ctr"/>
            <a:r>
              <a:rPr lang="pt-BR" sz="1200" b="1" dirty="0" smtClean="0"/>
              <a:t>Cedidas </a:t>
            </a:r>
            <a:r>
              <a:rPr lang="pt-BR" sz="1200" b="1" dirty="0"/>
              <a:t>por Prof. Álvaro </a:t>
            </a:r>
            <a:r>
              <a:rPr lang="pt-BR" sz="1200" b="1" dirty="0" smtClean="0"/>
              <a:t>Eugênio</a:t>
            </a:r>
          </a:p>
          <a:p>
            <a:pPr algn="ctr"/>
            <a:r>
              <a:rPr lang="pt-BR" sz="1200" b="1" dirty="0" smtClean="0"/>
              <a:t> </a:t>
            </a:r>
            <a:r>
              <a:rPr lang="pt-BR" sz="1200" b="1" dirty="0"/>
              <a:t>(em memória)</a:t>
            </a:r>
          </a:p>
        </p:txBody>
      </p:sp>
      <p:pic>
        <p:nvPicPr>
          <p:cNvPr id="9" name="Picture 2" descr="mae2"/>
          <p:cNvPicPr>
            <a:picLocks noChangeAspect="1" noChangeArrowheads="1"/>
          </p:cNvPicPr>
          <p:nvPr/>
        </p:nvPicPr>
        <p:blipFill>
          <a:blip r:embed="rId4" cstate="print">
            <a:lum bright="-30000" contrast="40000"/>
          </a:blip>
          <a:srcRect/>
          <a:stretch>
            <a:fillRect/>
          </a:stretch>
        </p:blipFill>
        <p:spPr bwMode="auto">
          <a:xfrm>
            <a:off x="0" y="1700808"/>
            <a:ext cx="1080120" cy="1010805"/>
          </a:xfrm>
          <a:prstGeom prst="rect">
            <a:avLst/>
          </a:prstGeom>
          <a:noFill/>
          <a:ln w="9525">
            <a:noFill/>
            <a:miter lim="800000"/>
            <a:headEnd/>
            <a:tailEnd/>
          </a:ln>
        </p:spPr>
      </p:pic>
      <p:pic>
        <p:nvPicPr>
          <p:cNvPr id="10" name="Picture 2" descr="maefil"/>
          <p:cNvPicPr>
            <a:picLocks noChangeAspect="1" noChangeArrowheads="1"/>
          </p:cNvPicPr>
          <p:nvPr/>
        </p:nvPicPr>
        <p:blipFill>
          <a:blip r:embed="rId5" cstate="print">
            <a:lum bright="-24000" contrast="34000"/>
          </a:blip>
          <a:srcRect/>
          <a:stretch>
            <a:fillRect/>
          </a:stretch>
        </p:blipFill>
        <p:spPr bwMode="auto">
          <a:xfrm>
            <a:off x="1187624" y="1700808"/>
            <a:ext cx="1368152" cy="10502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357290" y="4286256"/>
            <a:ext cx="4572000" cy="1200329"/>
          </a:xfrm>
          <a:prstGeom prst="rect">
            <a:avLst/>
          </a:prstGeom>
        </p:spPr>
        <p:txBody>
          <a:bodyPr>
            <a:spAutoFit/>
          </a:bodyPr>
          <a:lstStyle/>
          <a:p>
            <a:pPr algn="r" eaLnBrk="0" hangingPunct="0">
              <a:defRPr/>
            </a:pPr>
            <a:r>
              <a:rPr lang="pt-BR" sz="2400" b="1" kern="0" dirty="0" smtClean="0">
                <a:solidFill>
                  <a:schemeClr val="tx1">
                    <a:lumMod val="65000"/>
                    <a:lumOff val="35000"/>
                  </a:schemeClr>
                </a:solidFill>
              </a:rPr>
              <a:t>REFLEXÕES SOBRE</a:t>
            </a:r>
            <a:br>
              <a:rPr lang="pt-BR" sz="2400" b="1" kern="0" dirty="0" smtClean="0">
                <a:solidFill>
                  <a:schemeClr val="tx1">
                    <a:lumMod val="65000"/>
                    <a:lumOff val="35000"/>
                  </a:schemeClr>
                </a:solidFill>
              </a:rPr>
            </a:br>
            <a:r>
              <a:rPr lang="pt-BR" sz="2400" b="1" kern="0" dirty="0" smtClean="0">
                <a:solidFill>
                  <a:schemeClr val="tx1">
                    <a:lumMod val="65000"/>
                    <a:lumOff val="35000"/>
                  </a:schemeClr>
                </a:solidFill>
              </a:rPr>
              <a:t>AS ATIVIDADES DO GRUPO DE PARTO ALTERNATIVO</a:t>
            </a:r>
            <a:endParaRPr lang="pt-BR" sz="2400" b="1" kern="0" dirty="0">
              <a:solidFill>
                <a:schemeClr val="tx1">
                  <a:lumMod val="65000"/>
                  <a:lumOff val="35000"/>
                </a:schemeClr>
              </a:solidFill>
            </a:endParaRP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571472"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2714612" y="785794"/>
            <a:ext cx="6072198" cy="3139321"/>
          </a:xfrm>
          <a:prstGeom prst="rect">
            <a:avLst/>
          </a:prstGeom>
          <a:solidFill>
            <a:schemeClr val="bg1"/>
          </a:solidFill>
        </p:spPr>
        <p:txBody>
          <a:bodyPr wrap="square">
            <a:spAutoFit/>
          </a:bodyPr>
          <a:lstStyle/>
          <a:p>
            <a:pPr algn="just"/>
            <a:r>
              <a:rPr lang="pt-BR" b="1" dirty="0" smtClean="0">
                <a:cs typeface="Arial" charset="0"/>
              </a:rPr>
              <a:t>Os relatórios dos alunos e as manifestações de muitos colegas e profissionais de relevada importância dentro e fora do Departamento me deixam com a satisfação do dever cumprido (resumo de nossas atividades no próximo slide). Ficam estas palavras como ensino para que a Faculdade e o Departamento continuem prestigiando a seus colaboradores e novamente agradecer profundamente aos que se foram aos que lembro diariamente com minhas orações. Ficando a disposição de todos aqueles que continuam acreditando na minha amizade junto com minha querida esposa Silvia, meus filhos Felipe e Gabriela e o neto </a:t>
            </a:r>
            <a:r>
              <a:rPr lang="pt-BR" b="1" dirty="0" err="1" smtClean="0">
                <a:cs typeface="Arial" charset="0"/>
              </a:rPr>
              <a:t>Teo</a:t>
            </a:r>
            <a:r>
              <a:rPr lang="pt-BR" b="1" dirty="0" smtClean="0">
                <a:cs typeface="Arial" charset="0"/>
              </a:rPr>
              <a:t>. </a:t>
            </a:r>
            <a:endParaRPr lang="pt-BR" b="1" dirty="0">
              <a:cs typeface="Arial" charset="0"/>
            </a:endParaRPr>
          </a:p>
        </p:txBody>
      </p:sp>
      <p:sp>
        <p:nvSpPr>
          <p:cNvPr id="17" name="CaixaDeTexto 3"/>
          <p:cNvSpPr txBox="1">
            <a:spLocks noChangeArrowheads="1"/>
          </p:cNvSpPr>
          <p:nvPr/>
        </p:nvSpPr>
        <p:spPr bwMode="auto">
          <a:xfrm>
            <a:off x="6866846" y="6572272"/>
            <a:ext cx="2062872" cy="276999"/>
          </a:xfrm>
          <a:prstGeom prst="rect">
            <a:avLst/>
          </a:prstGeom>
          <a:noFill/>
          <a:ln w="9525">
            <a:noFill/>
            <a:miter lim="800000"/>
            <a:headEnd/>
            <a:tailEnd/>
          </a:ln>
        </p:spPr>
        <p:txBody>
          <a:bodyPr wrap="none">
            <a:spAutoFit/>
          </a:bodyPr>
          <a:lstStyle/>
          <a:p>
            <a:r>
              <a:rPr lang="pt-BR" sz="1200" dirty="0"/>
              <a:t>FAMILIA SABATINO CORDEIRO</a:t>
            </a:r>
          </a:p>
        </p:txBody>
      </p:sp>
      <p:pic>
        <p:nvPicPr>
          <p:cNvPr id="18" name="Picture 5" descr="E:\HUGO\DESPEDIDA\exportar\Hugo, Silvia, ccas.JPG"/>
          <p:cNvPicPr>
            <a:picLocks noChangeAspect="1" noChangeArrowheads="1"/>
          </p:cNvPicPr>
          <p:nvPr/>
        </p:nvPicPr>
        <p:blipFill>
          <a:blip r:embed="rId2" cstate="print"/>
          <a:srcRect l="22098" t="21429" r="25669"/>
          <a:stretch>
            <a:fillRect/>
          </a:stretch>
        </p:blipFill>
        <p:spPr bwMode="auto">
          <a:xfrm>
            <a:off x="4286248" y="3919908"/>
            <a:ext cx="2571768" cy="2901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 name="Picture 6" descr="E:\AULAS\LOGOTIPO UNICAMP\logotipo Unicamp.gif"/>
          <p:cNvPicPr>
            <a:picLocks noChangeAspect="1" noChangeArrowheads="1"/>
          </p:cNvPicPr>
          <p:nvPr/>
        </p:nvPicPr>
        <p:blipFill>
          <a:blip r:embed="rId2" cstate="print"/>
          <a:srcRect/>
          <a:stretch>
            <a:fillRect/>
          </a:stretch>
        </p:blipFill>
        <p:spPr bwMode="auto">
          <a:xfrm>
            <a:off x="7380312" y="5013176"/>
            <a:ext cx="1357323" cy="1403461"/>
          </a:xfrm>
          <a:prstGeom prst="rect">
            <a:avLst/>
          </a:prstGeom>
          <a:noFill/>
          <a:ln w="9525">
            <a:noFill/>
            <a:miter lim="800000"/>
            <a:headEnd/>
            <a:tailEnd/>
          </a:ln>
        </p:spPr>
      </p:pic>
      <p:sp>
        <p:nvSpPr>
          <p:cNvPr id="12" name="Retângulo 11"/>
          <p:cNvSpPr/>
          <p:nvPr/>
        </p:nvSpPr>
        <p:spPr>
          <a:xfrm>
            <a:off x="4214810" y="785794"/>
            <a:ext cx="4572000" cy="3139321"/>
          </a:xfrm>
          <a:prstGeom prst="rect">
            <a:avLst/>
          </a:prstGeom>
        </p:spPr>
        <p:txBody>
          <a:bodyPr>
            <a:spAutoFit/>
          </a:bodyPr>
          <a:lstStyle/>
          <a:p>
            <a:pPr algn="just"/>
            <a:r>
              <a:rPr lang="pt-BR" b="1" dirty="0" smtClean="0">
                <a:cs typeface="Arial" charset="0"/>
              </a:rPr>
              <a:t>Estimados colegas, alunos e funcionários desta Universidade que me acolheu durante mais de 35 anos de minha vida profissional.</a:t>
            </a:r>
          </a:p>
          <a:p>
            <a:pPr algn="just"/>
            <a:r>
              <a:rPr lang="pt-BR" b="1" dirty="0" smtClean="0">
                <a:cs typeface="Arial" charset="0"/>
              </a:rPr>
              <a:t>Durante todo este tempo pensei muito em vocês e muito pouco em mim mesmo. Neste período e neste tempo aprendi amar a juventude</a:t>
            </a:r>
            <a:r>
              <a:rPr lang="pt-BR" b="1" dirty="0">
                <a:cs typeface="Arial" charset="0"/>
              </a:rPr>
              <a:t>;</a:t>
            </a:r>
            <a:r>
              <a:rPr lang="pt-BR" b="1" dirty="0" smtClean="0">
                <a:cs typeface="Arial" charset="0"/>
              </a:rPr>
              <a:t> realizei meus objetivos de vida que me empolgaram a deixar família, país e amigos para percorrer novos caminhos, e contribuir com a construção de uma das universidades mais promissoras do Brasil.</a:t>
            </a:r>
            <a:endParaRPr lang="pt-BR" b="1" dirty="0">
              <a:cs typeface="Arial" charset="0"/>
            </a:endParaRPr>
          </a:p>
        </p:txBody>
      </p:sp>
      <p:sp>
        <p:nvSpPr>
          <p:cNvPr id="13" name="Retângulo 12"/>
          <p:cNvSpPr/>
          <p:nvPr/>
        </p:nvSpPr>
        <p:spPr>
          <a:xfrm>
            <a:off x="142844" y="3857628"/>
            <a:ext cx="1857388" cy="2462213"/>
          </a:xfrm>
          <a:prstGeom prst="rect">
            <a:avLst/>
          </a:prstGeom>
        </p:spPr>
        <p:txBody>
          <a:bodyPr wrap="square">
            <a:spAutoFit/>
          </a:bodyPr>
          <a:lstStyle/>
          <a:p>
            <a:pPr algn="r"/>
            <a:r>
              <a:rPr lang="pt-BR" sz="1400" dirty="0" smtClean="0">
                <a:cs typeface="Arial" charset="0"/>
              </a:rPr>
              <a:t>“Caminhante não tem caminhos, se fazem caminhos ao andar, é  ao voltar a olhar atrás, vê se o caminho que nunca tornará a pisar”). Segundo o poeta Espanhol Machado. Cantado por </a:t>
            </a:r>
            <a:r>
              <a:rPr lang="pt-BR" sz="1400" dirty="0" err="1" smtClean="0">
                <a:cs typeface="Arial" charset="0"/>
              </a:rPr>
              <a:t>Serrat</a:t>
            </a:r>
            <a:r>
              <a:rPr lang="pt-BR" sz="1400" dirty="0" smtClean="0">
                <a:cs typeface="Arial" charset="0"/>
              </a:rPr>
              <a:t>.</a:t>
            </a:r>
          </a:p>
          <a:p>
            <a:pPr algn="r"/>
            <a:r>
              <a:rPr lang="pt-BR" sz="1400" dirty="0" smtClean="0">
                <a:cs typeface="Arial" charset="0"/>
              </a:rPr>
              <a:t>(escute a canção)</a:t>
            </a:r>
            <a:endParaRPr lang="pt-BR" sz="1400" dirty="0"/>
          </a:p>
        </p:txBody>
      </p:sp>
      <p:pic>
        <p:nvPicPr>
          <p:cNvPr id="47106" name="Picture 2" descr="C:\HUGO\DESPEDIDA\foto\Hugo FCM 1 c.gif"/>
          <p:cNvPicPr>
            <a:picLocks noChangeAspect="1" noChangeArrowheads="1"/>
          </p:cNvPicPr>
          <p:nvPr/>
        </p:nvPicPr>
        <p:blipFill>
          <a:blip r:embed="rId3" cstate="print"/>
          <a:srcRect/>
          <a:stretch>
            <a:fillRect/>
          </a:stretch>
        </p:blipFill>
        <p:spPr bwMode="auto">
          <a:xfrm>
            <a:off x="0" y="0"/>
            <a:ext cx="3419872" cy="3524513"/>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Organograma 2007"/>
          <p:cNvPicPr>
            <a:picLocks noChangeAspect="1" noChangeArrowheads="1"/>
          </p:cNvPicPr>
          <p:nvPr/>
        </p:nvPicPr>
        <p:blipFill>
          <a:blip r:embed="rId3" cstate="print"/>
          <a:srcRect t="12007"/>
          <a:stretch>
            <a:fillRect/>
          </a:stretch>
        </p:blipFill>
        <p:spPr bwMode="auto">
          <a:xfrm>
            <a:off x="285720" y="857232"/>
            <a:ext cx="8643998" cy="4711718"/>
          </a:xfrm>
          <a:prstGeom prst="rect">
            <a:avLst/>
          </a:prstGeom>
          <a:noFill/>
          <a:ln w="9525">
            <a:noFill/>
            <a:miter lim="800000"/>
            <a:headEnd/>
            <a:tailEnd/>
          </a:ln>
        </p:spPr>
      </p:pic>
      <p:sp>
        <p:nvSpPr>
          <p:cNvPr id="5" name="Text Box 5"/>
          <p:cNvSpPr txBox="1">
            <a:spLocks noChangeArrowheads="1"/>
          </p:cNvSpPr>
          <p:nvPr/>
        </p:nvSpPr>
        <p:spPr bwMode="auto">
          <a:xfrm>
            <a:off x="8215338" y="5269870"/>
            <a:ext cx="722310" cy="230832"/>
          </a:xfrm>
          <a:prstGeom prst="rect">
            <a:avLst/>
          </a:prstGeom>
          <a:solidFill>
            <a:schemeClr val="bg1">
              <a:lumMod val="85000"/>
            </a:schemeClr>
          </a:solidFill>
          <a:ln w="9525">
            <a:noFill/>
            <a:miter lim="800000"/>
            <a:headEnd/>
            <a:tailEnd/>
          </a:ln>
        </p:spPr>
        <p:txBody>
          <a:bodyPr wrap="square">
            <a:spAutoFit/>
          </a:bodyPr>
          <a:lstStyle/>
          <a:p>
            <a:pPr>
              <a:spcBef>
                <a:spcPct val="50000"/>
              </a:spcBef>
            </a:pPr>
            <a:r>
              <a:rPr lang="pt-BR" sz="900" b="1" dirty="0">
                <a:solidFill>
                  <a:schemeClr val="tx1">
                    <a:lumMod val="65000"/>
                    <a:lumOff val="35000"/>
                  </a:schemeClr>
                </a:solidFill>
              </a:rPr>
              <a:t>PREMIOS</a:t>
            </a:r>
          </a:p>
        </p:txBody>
      </p:sp>
      <p:sp>
        <p:nvSpPr>
          <p:cNvPr id="6" name="Text Box 6"/>
          <p:cNvSpPr txBox="1">
            <a:spLocks noChangeArrowheads="1"/>
          </p:cNvSpPr>
          <p:nvPr/>
        </p:nvSpPr>
        <p:spPr bwMode="auto">
          <a:xfrm>
            <a:off x="5000628" y="5357826"/>
            <a:ext cx="935037" cy="230832"/>
          </a:xfrm>
          <a:prstGeom prst="rect">
            <a:avLst/>
          </a:prstGeom>
          <a:solidFill>
            <a:schemeClr val="bg1">
              <a:lumMod val="85000"/>
            </a:schemeClr>
          </a:solidFill>
          <a:ln w="9525">
            <a:noFill/>
            <a:miter lim="800000"/>
            <a:headEnd/>
            <a:tailEnd/>
          </a:ln>
        </p:spPr>
        <p:txBody>
          <a:bodyPr>
            <a:spAutoFit/>
          </a:bodyPr>
          <a:lstStyle/>
          <a:p>
            <a:pPr>
              <a:spcBef>
                <a:spcPct val="50000"/>
              </a:spcBef>
            </a:pPr>
            <a:r>
              <a:rPr lang="pt-BR" sz="900" dirty="0"/>
              <a:t>SGO 1998</a:t>
            </a:r>
          </a:p>
        </p:txBody>
      </p:sp>
      <p:sp>
        <p:nvSpPr>
          <p:cNvPr id="7" name="Text Box 7"/>
          <p:cNvSpPr txBox="1">
            <a:spLocks noChangeArrowheads="1"/>
          </p:cNvSpPr>
          <p:nvPr/>
        </p:nvSpPr>
        <p:spPr bwMode="auto">
          <a:xfrm>
            <a:off x="5000628" y="5643578"/>
            <a:ext cx="1296987" cy="230832"/>
          </a:xfrm>
          <a:prstGeom prst="rect">
            <a:avLst/>
          </a:prstGeom>
          <a:solidFill>
            <a:schemeClr val="bg1">
              <a:lumMod val="85000"/>
            </a:schemeClr>
          </a:solidFill>
          <a:ln w="9525">
            <a:noFill/>
            <a:miter lim="800000"/>
            <a:headEnd/>
            <a:tailEnd/>
          </a:ln>
        </p:spPr>
        <p:txBody>
          <a:bodyPr>
            <a:spAutoFit/>
          </a:bodyPr>
          <a:lstStyle/>
          <a:p>
            <a:pPr>
              <a:spcBef>
                <a:spcPct val="50000"/>
              </a:spcBef>
            </a:pPr>
            <a:r>
              <a:rPr lang="pt-BR" sz="900" dirty="0"/>
              <a:t>UNICAMP 1999</a:t>
            </a:r>
          </a:p>
        </p:txBody>
      </p:sp>
      <p:sp>
        <p:nvSpPr>
          <p:cNvPr id="8" name="Text Box 8"/>
          <p:cNvSpPr txBox="1">
            <a:spLocks noChangeArrowheads="1"/>
          </p:cNvSpPr>
          <p:nvPr/>
        </p:nvSpPr>
        <p:spPr bwMode="auto">
          <a:xfrm>
            <a:off x="5000628" y="5929330"/>
            <a:ext cx="1368425" cy="230832"/>
          </a:xfrm>
          <a:prstGeom prst="rect">
            <a:avLst/>
          </a:prstGeom>
          <a:solidFill>
            <a:schemeClr val="bg1">
              <a:lumMod val="85000"/>
            </a:schemeClr>
          </a:solidFill>
          <a:ln w="9525">
            <a:noFill/>
            <a:miter lim="800000"/>
            <a:headEnd/>
            <a:tailEnd/>
          </a:ln>
        </p:spPr>
        <p:txBody>
          <a:bodyPr>
            <a:spAutoFit/>
          </a:bodyPr>
          <a:lstStyle/>
          <a:p>
            <a:pPr>
              <a:spcBef>
                <a:spcPct val="50000"/>
              </a:spcBef>
            </a:pPr>
            <a:r>
              <a:rPr lang="pt-BR" sz="900" dirty="0"/>
              <a:t>ABRANGE 2007</a:t>
            </a:r>
          </a:p>
        </p:txBody>
      </p:sp>
      <p:sp>
        <p:nvSpPr>
          <p:cNvPr id="13" name="Line 17"/>
          <p:cNvSpPr>
            <a:spLocks noChangeShapeType="1"/>
          </p:cNvSpPr>
          <p:nvPr/>
        </p:nvSpPr>
        <p:spPr bwMode="auto">
          <a:xfrm>
            <a:off x="7667625" y="5589588"/>
            <a:ext cx="0" cy="1079500"/>
          </a:xfrm>
          <a:prstGeom prst="line">
            <a:avLst/>
          </a:prstGeom>
          <a:noFill/>
          <a:ln w="9525">
            <a:noFill/>
            <a:round/>
            <a:headEnd/>
            <a:tailEnd/>
          </a:ln>
        </p:spPr>
        <p:txBody>
          <a:bodyPr/>
          <a:lstStyle/>
          <a:p>
            <a:endParaRPr lang="pt-BR"/>
          </a:p>
        </p:txBody>
      </p:sp>
      <p:sp>
        <p:nvSpPr>
          <p:cNvPr id="14" name="Text Box 18"/>
          <p:cNvSpPr txBox="1">
            <a:spLocks noChangeArrowheads="1"/>
          </p:cNvSpPr>
          <p:nvPr/>
        </p:nvSpPr>
        <p:spPr bwMode="auto">
          <a:xfrm>
            <a:off x="1071538" y="5786454"/>
            <a:ext cx="1428760" cy="438582"/>
          </a:xfrm>
          <a:prstGeom prst="rect">
            <a:avLst/>
          </a:prstGeom>
          <a:solidFill>
            <a:schemeClr val="bg1">
              <a:lumMod val="85000"/>
            </a:schemeClr>
          </a:solidFill>
          <a:ln w="9525">
            <a:noFill/>
            <a:miter lim="800000"/>
            <a:headEnd/>
            <a:tailEnd/>
          </a:ln>
        </p:spPr>
        <p:txBody>
          <a:bodyPr wrap="square">
            <a:spAutoFit/>
          </a:bodyPr>
          <a:lstStyle/>
          <a:p>
            <a:pPr algn="ctr">
              <a:spcBef>
                <a:spcPct val="50000"/>
              </a:spcBef>
            </a:pPr>
            <a:r>
              <a:rPr lang="pt-BR" sz="900" b="1" dirty="0">
                <a:solidFill>
                  <a:schemeClr val="tx1">
                    <a:lumMod val="65000"/>
                    <a:lumOff val="35000"/>
                  </a:schemeClr>
                </a:solidFill>
              </a:rPr>
              <a:t>SOFTWARE PARA EAD</a:t>
            </a:r>
          </a:p>
          <a:p>
            <a:pPr algn="ctr">
              <a:spcBef>
                <a:spcPct val="50000"/>
              </a:spcBef>
            </a:pPr>
            <a:r>
              <a:rPr lang="pt-BR" sz="900" b="1" dirty="0">
                <a:solidFill>
                  <a:schemeClr val="tx1">
                    <a:lumMod val="65000"/>
                    <a:lumOff val="35000"/>
                  </a:schemeClr>
                </a:solidFill>
              </a:rPr>
              <a:t>SISTEMA SVAW - GPA</a:t>
            </a:r>
          </a:p>
        </p:txBody>
      </p:sp>
      <p:sp>
        <p:nvSpPr>
          <p:cNvPr id="25" name="Text Box 30"/>
          <p:cNvSpPr txBox="1">
            <a:spLocks noChangeArrowheads="1"/>
          </p:cNvSpPr>
          <p:nvPr/>
        </p:nvSpPr>
        <p:spPr bwMode="auto">
          <a:xfrm>
            <a:off x="3857620" y="4143380"/>
            <a:ext cx="714380" cy="369332"/>
          </a:xfrm>
          <a:prstGeom prst="rect">
            <a:avLst/>
          </a:prstGeom>
          <a:solidFill>
            <a:schemeClr val="bg1">
              <a:lumMod val="85000"/>
            </a:schemeClr>
          </a:solidFill>
          <a:ln w="9525">
            <a:noFill/>
            <a:miter lim="800000"/>
            <a:headEnd/>
            <a:tailEnd/>
          </a:ln>
        </p:spPr>
        <p:txBody>
          <a:bodyPr wrap="square">
            <a:spAutoFit/>
          </a:bodyPr>
          <a:lstStyle/>
          <a:p>
            <a:pPr algn="ctr">
              <a:spcBef>
                <a:spcPct val="50000"/>
              </a:spcBef>
            </a:pPr>
            <a:r>
              <a:rPr lang="pt-BR" sz="900" b="1" dirty="0">
                <a:solidFill>
                  <a:schemeClr val="tx1">
                    <a:lumMod val="65000"/>
                    <a:lumOff val="35000"/>
                  </a:schemeClr>
                </a:solidFill>
              </a:rPr>
              <a:t>CARTA </a:t>
            </a:r>
            <a:r>
              <a:rPr lang="pt-BR" sz="900" b="1" dirty="0" smtClean="0">
                <a:solidFill>
                  <a:schemeClr val="tx1">
                    <a:lumMod val="65000"/>
                    <a:lumOff val="35000"/>
                  </a:schemeClr>
                </a:solidFill>
              </a:rPr>
              <a:t>DE MADRI</a:t>
            </a:r>
            <a:endParaRPr lang="pt-BR" sz="900" b="1" dirty="0">
              <a:solidFill>
                <a:schemeClr val="tx1">
                  <a:lumMod val="65000"/>
                  <a:lumOff val="35000"/>
                </a:schemeClr>
              </a:solidFill>
            </a:endParaRPr>
          </a:p>
        </p:txBody>
      </p:sp>
      <p:sp>
        <p:nvSpPr>
          <p:cNvPr id="27" name="Retângulo 26"/>
          <p:cNvSpPr>
            <a:spLocks noChangeArrowheads="1"/>
          </p:cNvSpPr>
          <p:nvPr/>
        </p:nvSpPr>
        <p:spPr bwMode="auto">
          <a:xfrm>
            <a:off x="5000628" y="6215082"/>
            <a:ext cx="846707" cy="230832"/>
          </a:xfrm>
          <a:prstGeom prst="rect">
            <a:avLst/>
          </a:prstGeom>
          <a:solidFill>
            <a:schemeClr val="bg1">
              <a:lumMod val="85000"/>
            </a:schemeClr>
          </a:solidFill>
          <a:ln w="9525">
            <a:noFill/>
            <a:miter lim="800000"/>
            <a:headEnd/>
            <a:tailEnd/>
          </a:ln>
        </p:spPr>
        <p:txBody>
          <a:bodyPr wrap="none">
            <a:spAutoFit/>
          </a:bodyPr>
          <a:lstStyle/>
          <a:p>
            <a:pPr>
              <a:spcBef>
                <a:spcPct val="50000"/>
              </a:spcBef>
            </a:pPr>
            <a:r>
              <a:rPr lang="pt-BR" sz="900" dirty="0"/>
              <a:t>REHUNA 2010</a:t>
            </a:r>
          </a:p>
        </p:txBody>
      </p:sp>
      <p:sp>
        <p:nvSpPr>
          <p:cNvPr id="28" name="Triângulo isósceles 27"/>
          <p:cNvSpPr/>
          <p:nvPr/>
        </p:nvSpPr>
        <p:spPr>
          <a:xfrm rot="5400000">
            <a:off x="2464579" y="964389"/>
            <a:ext cx="285752" cy="21431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Triângulo isósceles 28"/>
          <p:cNvSpPr/>
          <p:nvPr/>
        </p:nvSpPr>
        <p:spPr>
          <a:xfrm rot="5400000">
            <a:off x="5036347" y="964389"/>
            <a:ext cx="285752" cy="21431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Triângulo isósceles 29"/>
          <p:cNvSpPr/>
          <p:nvPr/>
        </p:nvSpPr>
        <p:spPr>
          <a:xfrm rot="5400000">
            <a:off x="6374617" y="950100"/>
            <a:ext cx="285752" cy="21431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Text Box 30"/>
          <p:cNvSpPr txBox="1">
            <a:spLocks noChangeArrowheads="1"/>
          </p:cNvSpPr>
          <p:nvPr/>
        </p:nvSpPr>
        <p:spPr bwMode="auto">
          <a:xfrm>
            <a:off x="2714612" y="5072074"/>
            <a:ext cx="714380" cy="369332"/>
          </a:xfrm>
          <a:prstGeom prst="rect">
            <a:avLst/>
          </a:prstGeom>
          <a:solidFill>
            <a:schemeClr val="bg1">
              <a:lumMod val="85000"/>
            </a:schemeClr>
          </a:solidFill>
          <a:ln w="9525">
            <a:noFill/>
            <a:miter lim="800000"/>
            <a:headEnd/>
            <a:tailEnd/>
          </a:ln>
        </p:spPr>
        <p:txBody>
          <a:bodyPr wrap="square">
            <a:spAutoFit/>
          </a:bodyPr>
          <a:lstStyle/>
          <a:p>
            <a:pPr algn="ctr">
              <a:spcBef>
                <a:spcPct val="50000"/>
              </a:spcBef>
            </a:pPr>
            <a:r>
              <a:rPr lang="pt-BR" sz="900" b="1" dirty="0">
                <a:solidFill>
                  <a:schemeClr val="tx1">
                    <a:lumMod val="65000"/>
                    <a:lumOff val="35000"/>
                  </a:schemeClr>
                </a:solidFill>
              </a:rPr>
              <a:t>CARTA </a:t>
            </a:r>
            <a:r>
              <a:rPr lang="pt-BR" sz="900" b="1" dirty="0" smtClean="0">
                <a:solidFill>
                  <a:schemeClr val="tx1">
                    <a:lumMod val="65000"/>
                    <a:lumOff val="35000"/>
                  </a:schemeClr>
                </a:solidFill>
              </a:rPr>
              <a:t>DE CAMPINAS</a:t>
            </a:r>
            <a:endParaRPr lang="pt-BR" sz="900" b="1" dirty="0">
              <a:solidFill>
                <a:schemeClr val="tx1">
                  <a:lumMod val="65000"/>
                  <a:lumOff val="35000"/>
                </a:schemeClr>
              </a:solidFill>
            </a:endParaRPr>
          </a:p>
        </p:txBody>
      </p:sp>
      <p:sp>
        <p:nvSpPr>
          <p:cNvPr id="33" name="Text Box 30"/>
          <p:cNvSpPr txBox="1">
            <a:spLocks noChangeArrowheads="1"/>
          </p:cNvSpPr>
          <p:nvPr/>
        </p:nvSpPr>
        <p:spPr bwMode="auto">
          <a:xfrm>
            <a:off x="2714612" y="5715016"/>
            <a:ext cx="714380" cy="230832"/>
          </a:xfrm>
          <a:prstGeom prst="rect">
            <a:avLst/>
          </a:prstGeom>
          <a:solidFill>
            <a:schemeClr val="bg1">
              <a:lumMod val="85000"/>
            </a:schemeClr>
          </a:solidFill>
          <a:ln w="9525">
            <a:noFill/>
            <a:miter lim="800000"/>
            <a:headEnd/>
            <a:tailEnd/>
          </a:ln>
        </p:spPr>
        <p:txBody>
          <a:bodyPr wrap="square">
            <a:spAutoFit/>
          </a:bodyPr>
          <a:lstStyle/>
          <a:p>
            <a:pPr algn="ctr">
              <a:spcBef>
                <a:spcPct val="50000"/>
              </a:spcBef>
            </a:pPr>
            <a:r>
              <a:rPr lang="pt-BR" sz="900" b="1" dirty="0" smtClean="0">
                <a:solidFill>
                  <a:schemeClr val="tx1">
                    <a:lumMod val="65000"/>
                    <a:lumOff val="35000"/>
                  </a:schemeClr>
                </a:solidFill>
              </a:rPr>
              <a:t>REHUNA</a:t>
            </a:r>
            <a:endParaRPr lang="pt-BR" sz="900" b="1" dirty="0">
              <a:solidFill>
                <a:schemeClr val="tx1">
                  <a:lumMod val="65000"/>
                  <a:lumOff val="35000"/>
                </a:schemeClr>
              </a:solidFill>
            </a:endParaRPr>
          </a:p>
        </p:txBody>
      </p:sp>
      <p:sp>
        <p:nvSpPr>
          <p:cNvPr id="34" name="Triângulo isósceles 33"/>
          <p:cNvSpPr/>
          <p:nvPr/>
        </p:nvSpPr>
        <p:spPr>
          <a:xfrm rot="10800000">
            <a:off x="2928926" y="5500702"/>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Arco 34"/>
          <p:cNvSpPr/>
          <p:nvPr/>
        </p:nvSpPr>
        <p:spPr>
          <a:xfrm rot="19505643" flipH="1">
            <a:off x="2768231" y="3736599"/>
            <a:ext cx="1383574" cy="1775362"/>
          </a:xfrm>
          <a:prstGeom prst="arc">
            <a:avLst>
              <a:gd name="adj1" fmla="val 16200000"/>
              <a:gd name="adj2" fmla="val 21439979"/>
            </a:avLst>
          </a:prstGeom>
          <a:noFill/>
          <a:ln w="571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36" name="Triângulo isósceles 35"/>
          <p:cNvSpPr/>
          <p:nvPr/>
        </p:nvSpPr>
        <p:spPr>
          <a:xfrm rot="10800000">
            <a:off x="4071934" y="3929066"/>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7" name="Triângulo isósceles 36"/>
          <p:cNvSpPr/>
          <p:nvPr/>
        </p:nvSpPr>
        <p:spPr>
          <a:xfrm rot="10800000">
            <a:off x="2000233" y="5597858"/>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8" name="Triângulo isósceles 37"/>
          <p:cNvSpPr/>
          <p:nvPr/>
        </p:nvSpPr>
        <p:spPr>
          <a:xfrm rot="10800000">
            <a:off x="1303950" y="5628338"/>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9" name="Triângulo isósceles 38"/>
          <p:cNvSpPr/>
          <p:nvPr/>
        </p:nvSpPr>
        <p:spPr>
          <a:xfrm rot="10800000">
            <a:off x="4857752" y="5143512"/>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0" name="Triângulo isósceles 39"/>
          <p:cNvSpPr/>
          <p:nvPr/>
        </p:nvSpPr>
        <p:spPr>
          <a:xfrm rot="10800000">
            <a:off x="8215338" y="5072074"/>
            <a:ext cx="285752" cy="1428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1" name="Arco 40"/>
          <p:cNvSpPr/>
          <p:nvPr/>
        </p:nvSpPr>
        <p:spPr>
          <a:xfrm rot="10502077" flipH="1">
            <a:off x="4572597" y="5239164"/>
            <a:ext cx="3870092" cy="830579"/>
          </a:xfrm>
          <a:prstGeom prst="arc">
            <a:avLst>
              <a:gd name="adj1" fmla="val 15108677"/>
              <a:gd name="adj2" fmla="val 21539904"/>
            </a:avLst>
          </a:prstGeom>
          <a:noFill/>
          <a:ln w="571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42" name="CaixaDeTexto 41"/>
          <p:cNvSpPr txBox="1"/>
          <p:nvPr/>
        </p:nvSpPr>
        <p:spPr>
          <a:xfrm>
            <a:off x="2643174" y="285728"/>
            <a:ext cx="3777894" cy="369332"/>
          </a:xfrm>
          <a:prstGeom prst="rect">
            <a:avLst/>
          </a:prstGeom>
          <a:solidFill>
            <a:schemeClr val="bg1">
              <a:lumMod val="85000"/>
            </a:schemeClr>
          </a:solidFill>
        </p:spPr>
        <p:txBody>
          <a:bodyPr wrap="none" rtlCol="0">
            <a:spAutoFit/>
          </a:bodyPr>
          <a:lstStyle/>
          <a:p>
            <a:r>
              <a:rPr lang="pt-BR" dirty="0" smtClean="0"/>
              <a:t>FLUXOGRAMA DE ATIVIDADES DO GPA</a:t>
            </a:r>
            <a:endParaRPr lang="pt-B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5"/>
          <p:cNvSpPr txBox="1">
            <a:spLocks noChangeArrowheads="1"/>
          </p:cNvSpPr>
          <p:nvPr/>
        </p:nvSpPr>
        <p:spPr bwMode="auto">
          <a:xfrm>
            <a:off x="5857884" y="2857496"/>
            <a:ext cx="1236749" cy="276999"/>
          </a:xfrm>
          <a:prstGeom prst="rect">
            <a:avLst/>
          </a:prstGeom>
          <a:noFill/>
          <a:ln w="9525">
            <a:noFill/>
            <a:miter lim="800000"/>
            <a:headEnd/>
            <a:tailEnd/>
          </a:ln>
        </p:spPr>
        <p:txBody>
          <a:bodyPr wrap="none">
            <a:spAutoFit/>
          </a:bodyPr>
          <a:lstStyle/>
          <a:p>
            <a:r>
              <a:rPr lang="pt-BR" sz="1200" dirty="0"/>
              <a:t>CARLOS GARDEL</a:t>
            </a:r>
          </a:p>
        </p:txBody>
      </p:sp>
      <p:pic>
        <p:nvPicPr>
          <p:cNvPr id="4" name="Adios muchachos Gardel.m4a">
            <a:hlinkClick r:id="" action="ppaction://media"/>
          </p:cNvPr>
          <p:cNvPicPr>
            <a:picLocks noRot="1" noChangeAspect="1"/>
          </p:cNvPicPr>
          <p:nvPr>
            <a:audioFile r:link="rId1"/>
          </p:nvPr>
        </p:nvPicPr>
        <p:blipFill>
          <a:blip r:embed="rId3" cstate="print"/>
          <a:srcRect/>
          <a:stretch>
            <a:fillRect/>
          </a:stretch>
        </p:blipFill>
        <p:spPr bwMode="auto">
          <a:xfrm>
            <a:off x="6000760" y="3143248"/>
            <a:ext cx="304800" cy="304800"/>
          </a:xfrm>
          <a:prstGeom prst="rect">
            <a:avLst/>
          </a:prstGeom>
          <a:noFill/>
          <a:ln w="9525">
            <a:noFill/>
            <a:miter lim="800000"/>
            <a:headEnd/>
            <a:tailEnd/>
          </a:ln>
        </p:spPr>
      </p:pic>
      <p:sp>
        <p:nvSpPr>
          <p:cNvPr id="5" name="Rectangle 5"/>
          <p:cNvSpPr>
            <a:spLocks noChangeArrowheads="1"/>
          </p:cNvSpPr>
          <p:nvPr/>
        </p:nvSpPr>
        <p:spPr bwMode="auto">
          <a:xfrm>
            <a:off x="0" y="74613"/>
            <a:ext cx="3643306" cy="6555641"/>
          </a:xfrm>
          <a:prstGeom prst="rect">
            <a:avLst/>
          </a:prstGeom>
          <a:noFill/>
          <a:ln w="9525">
            <a:noFill/>
            <a:miter lim="800000"/>
            <a:headEnd/>
            <a:tailEnd/>
          </a:ln>
        </p:spPr>
        <p:txBody>
          <a:bodyPr wrap="square" anchor="ctr">
            <a:spAutoFit/>
          </a:bodyPr>
          <a:lstStyle/>
          <a:p>
            <a:pPr algn="r" eaLnBrk="0" hangingPunct="0"/>
            <a:r>
              <a:rPr lang="pt-BR" sz="1400" b="1" dirty="0" err="1">
                <a:ea typeface="Calibri" pitchFamily="34" charset="0"/>
                <a:cs typeface="Times New Roman" pitchFamily="18" charset="0"/>
              </a:rPr>
              <a:t>Adiós</a:t>
            </a:r>
            <a:r>
              <a:rPr lang="pt-BR" sz="1400" b="1" dirty="0">
                <a:ea typeface="Calibri" pitchFamily="34" charset="0"/>
                <a:cs typeface="Times New Roman" pitchFamily="18" charset="0"/>
              </a:rPr>
              <a:t> </a:t>
            </a:r>
            <a:r>
              <a:rPr lang="pt-BR" sz="1400" b="1" dirty="0" err="1">
                <a:ea typeface="Calibri" pitchFamily="34" charset="0"/>
                <a:cs typeface="Times New Roman" pitchFamily="18" charset="0"/>
              </a:rPr>
              <a:t>muchachos</a:t>
            </a:r>
            <a:r>
              <a:rPr lang="pt-BR" sz="1400" b="1" dirty="0">
                <a:ea typeface="Calibri" pitchFamily="34" charset="0"/>
                <a:cs typeface="Times New Roman" pitchFamily="18" charset="0"/>
              </a:rPr>
              <a:t> (Adeus Galera)</a:t>
            </a:r>
          </a:p>
          <a:p>
            <a:pPr algn="r" eaLnBrk="0" hangingPunct="0"/>
            <a:endParaRPr lang="en-US" sz="1400" dirty="0">
              <a:ea typeface="Calibri" pitchFamily="34" charset="0"/>
              <a:cs typeface="Times New Roman" pitchFamily="18" charset="0"/>
            </a:endParaRPr>
          </a:p>
          <a:p>
            <a:pPr algn="r" eaLnBrk="0" hangingPunct="0"/>
            <a:r>
              <a:rPr lang="pt-BR" sz="1400" dirty="0">
                <a:ea typeface="Calibri" pitchFamily="34" charset="0"/>
                <a:cs typeface="Times New Roman" pitchFamily="18" charset="0"/>
              </a:rPr>
              <a:t>Adeus galera, companheiros da minha vida, Turma querida de aqueles tempos. Toca me a mim hoje empreender a retirada, Tenho  que distanciar me  da minha boa gente. Adeus gente. Já me vou e me resigno..... Contra o destino ninguém pode...</a:t>
            </a:r>
            <a:br>
              <a:rPr lang="pt-BR" sz="1400" dirty="0">
                <a:ea typeface="Calibri" pitchFamily="34" charset="0"/>
                <a:cs typeface="Times New Roman" pitchFamily="18" charset="0"/>
              </a:rPr>
            </a:br>
            <a:r>
              <a:rPr lang="pt-BR" sz="1400" dirty="0">
                <a:ea typeface="Calibri" pitchFamily="34" charset="0"/>
                <a:cs typeface="Times New Roman" pitchFamily="18" charset="0"/>
              </a:rPr>
              <a:t>Se terminaram para mim todas as farras, meu corpo enfermo no resiste más...  Acodem a mi mente lembranças de outros tempos, dos belos momentos que antanho desfrutei, pertinho da minha mãe, santa velinha, e de minha namorada que tanto idolatrei... ¿Se lembram que era linda, más bela que uma deusa  e que ébrio eu de amor, lhe di meu coração, porem o Senhor, ciumento de seus encantos, afundando me no choro   me a levou?</a:t>
            </a:r>
            <a:br>
              <a:rPr lang="pt-BR" sz="1400" dirty="0">
                <a:ea typeface="Calibri" pitchFamily="34" charset="0"/>
                <a:cs typeface="Times New Roman" pitchFamily="18" charset="0"/>
              </a:rPr>
            </a:br>
            <a:r>
              <a:rPr lang="pt-BR" sz="1400" dirty="0">
                <a:ea typeface="Calibri" pitchFamily="34" charset="0"/>
                <a:cs typeface="Times New Roman" pitchFamily="18" charset="0"/>
              </a:rPr>
              <a:t/>
            </a:r>
            <a:br>
              <a:rPr lang="pt-BR" sz="1400" dirty="0">
                <a:ea typeface="Calibri" pitchFamily="34" charset="0"/>
                <a:cs typeface="Times New Roman" pitchFamily="18" charset="0"/>
              </a:rPr>
            </a:br>
            <a:r>
              <a:rPr lang="pt-BR" sz="1400" dirty="0">
                <a:ea typeface="Calibri" pitchFamily="34" charset="0"/>
                <a:cs typeface="Times New Roman" pitchFamily="18" charset="0"/>
              </a:rPr>
              <a:t> E Deus o juiz supremo. No tem quem se lhe resista. Já estou  acostumado sua lei a respeitar, pois minha vida desfez  com seus mandatos ao roubar a minha mãe e a minha noiva também.</a:t>
            </a:r>
            <a:br>
              <a:rPr lang="pt-BR" sz="1400" dirty="0">
                <a:ea typeface="Calibri" pitchFamily="34" charset="0"/>
                <a:cs typeface="Times New Roman" pitchFamily="18" charset="0"/>
              </a:rPr>
            </a:br>
            <a:r>
              <a:rPr lang="pt-BR" sz="1400" dirty="0">
                <a:ea typeface="Calibri" pitchFamily="34" charset="0"/>
                <a:cs typeface="Times New Roman" pitchFamily="18" charset="0"/>
              </a:rPr>
              <a:t/>
            </a:r>
            <a:br>
              <a:rPr lang="pt-BR" sz="1400" dirty="0">
                <a:ea typeface="Calibri" pitchFamily="34" charset="0"/>
                <a:cs typeface="Times New Roman" pitchFamily="18" charset="0"/>
              </a:rPr>
            </a:br>
            <a:endParaRPr lang="en-US" sz="1400" dirty="0">
              <a:ea typeface="Calibri" pitchFamily="34" charset="0"/>
              <a:cs typeface="Times New Roman" pitchFamily="18" charset="0"/>
            </a:endParaRPr>
          </a:p>
          <a:p>
            <a:pPr algn="r" eaLnBrk="0" hangingPunct="0"/>
            <a:r>
              <a:rPr lang="pt-BR" sz="1400" dirty="0">
                <a:ea typeface="Calibri" pitchFamily="34" charset="0"/>
                <a:cs typeface="Times New Roman" pitchFamily="18" charset="0"/>
              </a:rPr>
              <a:t> Duas lágrimas sinceras derramo na minha partida pela turma querida</a:t>
            </a:r>
            <a:br>
              <a:rPr lang="pt-BR" sz="1400" dirty="0">
                <a:ea typeface="Calibri" pitchFamily="34" charset="0"/>
                <a:cs typeface="Times New Roman" pitchFamily="18" charset="0"/>
              </a:rPr>
            </a:br>
            <a:r>
              <a:rPr lang="pt-BR" sz="1400" dirty="0">
                <a:ea typeface="Calibri" pitchFamily="34" charset="0"/>
                <a:cs typeface="Times New Roman" pitchFamily="18" charset="0"/>
              </a:rPr>
              <a:t> que nunca me olvidou e a oferecer lhes, meus amigos, meu adeus posterior, lês dou com toda minha alma minha bênção...</a:t>
            </a:r>
          </a:p>
        </p:txBody>
      </p:sp>
      <p:sp>
        <p:nvSpPr>
          <p:cNvPr id="6" name="Retângulo 5"/>
          <p:cNvSpPr/>
          <p:nvPr/>
        </p:nvSpPr>
        <p:spPr>
          <a:xfrm>
            <a:off x="3786182"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Picture 2" descr="C:\HUGO\DESPEDIDA\FINAL\Gardel.jpg"/>
          <p:cNvPicPr>
            <a:picLocks noChangeAspect="1" noChangeArrowheads="1"/>
          </p:cNvPicPr>
          <p:nvPr/>
        </p:nvPicPr>
        <p:blipFill>
          <a:blip r:embed="rId4" cstate="print"/>
          <a:srcRect/>
          <a:stretch>
            <a:fillRect/>
          </a:stretch>
        </p:blipFill>
        <p:spPr bwMode="auto">
          <a:xfrm>
            <a:off x="4714876" y="428604"/>
            <a:ext cx="1580844" cy="2362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7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071670"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714876" y="3643314"/>
            <a:ext cx="4000496" cy="2308324"/>
          </a:xfrm>
          <a:prstGeom prst="rect">
            <a:avLst/>
          </a:prstGeom>
          <a:solidFill>
            <a:schemeClr val="bg1"/>
          </a:solidFill>
        </p:spPr>
        <p:txBody>
          <a:bodyPr wrap="square">
            <a:spAutoFit/>
          </a:bodyPr>
          <a:lstStyle/>
          <a:p>
            <a:r>
              <a:rPr lang="pt-BR" b="1" dirty="0" smtClean="0"/>
              <a:t>DEUS SALVE O </a:t>
            </a:r>
          </a:p>
          <a:p>
            <a:r>
              <a:rPr lang="pt-BR" b="1" dirty="0" smtClean="0"/>
              <a:t>GRUPO DE PARTO ALTERNATIVO</a:t>
            </a:r>
          </a:p>
          <a:p>
            <a:r>
              <a:rPr lang="pt-BR" b="1" dirty="0" smtClean="0"/>
              <a:t>E COM ELE OS CASAIS QUE DESEJAM </a:t>
            </a:r>
          </a:p>
          <a:p>
            <a:r>
              <a:rPr lang="pt-BR" b="1" dirty="0" smtClean="0"/>
              <a:t>NASCIMENTOS MAIS HUMANOS.</a:t>
            </a:r>
          </a:p>
          <a:p>
            <a:r>
              <a:rPr lang="pt-BR" b="1" dirty="0" smtClean="0"/>
              <a:t>OS RECÉM NASCIDOS NÃO MERECEM A VIOLÊNCIA DE UM PARTO ANTIFISIOLOGICO COM A MÃE EM POSIÇÃO HORIZONTAL</a:t>
            </a:r>
            <a:endParaRPr lang="pt-BR" b="1" dirty="0"/>
          </a:p>
        </p:txBody>
      </p:sp>
      <p:pic>
        <p:nvPicPr>
          <p:cNvPr id="8" name="Picture 3" descr="E:\HUGO\DESPEDIDA\Hugo y théo.jpg"/>
          <p:cNvPicPr>
            <a:picLocks noChangeAspect="1" noChangeArrowheads="1"/>
          </p:cNvPicPr>
          <p:nvPr/>
        </p:nvPicPr>
        <p:blipFill>
          <a:blip r:embed="rId2" cstate="print"/>
          <a:srcRect/>
          <a:stretch>
            <a:fillRect/>
          </a:stretch>
        </p:blipFill>
        <p:spPr bwMode="auto">
          <a:xfrm>
            <a:off x="642910" y="834201"/>
            <a:ext cx="4000528" cy="6023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rta de Madrid-V.Portugués.wmv">
            <a:hlinkClick r:id="" action="ppaction://media"/>
          </p:cNvPr>
          <p:cNvPicPr>
            <a:picLocks noRot="1" noChangeAspect="1"/>
          </p:cNvPicPr>
          <p:nvPr>
            <a:videoFile r:link="rId1"/>
          </p:nvPr>
        </p:nvPicPr>
        <p:blipFill>
          <a:blip r:embed="rId3" cstate="print"/>
          <a:stretch>
            <a:fillRect/>
          </a:stretch>
        </p:blipFill>
        <p:spPr>
          <a:xfrm>
            <a:off x="1524000" y="1143000"/>
            <a:ext cx="6432376" cy="4824282"/>
          </a:xfrm>
          <a:prstGeom prst="rect">
            <a:avLst/>
          </a:prstGeom>
        </p:spPr>
      </p:pic>
      <p:sp>
        <p:nvSpPr>
          <p:cNvPr id="3" name="CaixaDeTexto 2"/>
          <p:cNvSpPr txBox="1"/>
          <p:nvPr/>
        </p:nvSpPr>
        <p:spPr>
          <a:xfrm>
            <a:off x="2987824" y="260648"/>
            <a:ext cx="3096344" cy="523220"/>
          </a:xfrm>
          <a:prstGeom prst="rect">
            <a:avLst/>
          </a:prstGeom>
          <a:noFill/>
        </p:spPr>
        <p:txBody>
          <a:bodyPr wrap="square" rtlCol="0">
            <a:spAutoFit/>
          </a:bodyPr>
          <a:lstStyle/>
          <a:p>
            <a:r>
              <a:rPr lang="pt-BR" sz="2800" b="1" dirty="0" smtClean="0"/>
              <a:t>A CARTA DE MADRI</a:t>
            </a:r>
            <a:endParaRPr lang="pt-B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13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4643438" y="1500174"/>
            <a:ext cx="4500562" cy="114298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146" name="Rectangle 6"/>
          <p:cNvSpPr>
            <a:spLocks noChangeArrowheads="1"/>
          </p:cNvSpPr>
          <p:nvPr/>
        </p:nvSpPr>
        <p:spPr bwMode="auto">
          <a:xfrm>
            <a:off x="4572032" y="2928934"/>
            <a:ext cx="4572000" cy="3785652"/>
          </a:xfrm>
          <a:prstGeom prst="rect">
            <a:avLst/>
          </a:prstGeom>
          <a:noFill/>
          <a:ln w="9525">
            <a:noFill/>
            <a:miter lim="800000"/>
            <a:headEnd/>
            <a:tailEnd/>
          </a:ln>
        </p:spPr>
        <p:txBody>
          <a:bodyPr wrap="square" anchor="ctr">
            <a:spAutoFit/>
          </a:bodyPr>
          <a:lstStyle/>
          <a:p>
            <a:pPr eaLnBrk="0" hangingPunct="0"/>
            <a:r>
              <a:rPr lang="pt-BR" sz="1200" dirty="0">
                <a:cs typeface="Calibri" pitchFamily="34" charset="0"/>
              </a:rPr>
              <a:t>Tudo passa e tudo fica, porém o nosso é passar, passar fazendo caminhos, caminhos sob o mar. Nunca persegui a glória e deixar na memória dos homens minha canção. Eu amo os mundos </a:t>
            </a:r>
            <a:r>
              <a:rPr lang="pt-BR" sz="1200" dirty="0" err="1">
                <a:cs typeface="Calibri" pitchFamily="34" charset="0"/>
              </a:rPr>
              <a:t>sutiles</a:t>
            </a:r>
            <a:r>
              <a:rPr lang="pt-BR" sz="1200" dirty="0">
                <a:cs typeface="Calibri" pitchFamily="34" charset="0"/>
              </a:rPr>
              <a:t>, sem gravidade e gentis como pompas de sabão, eu gosto de vê-los encharque após de ir e voar, sob o céu azul tremer e subitamente quebrar se. Nunca persegui a glória. Caminhantes são seus rastros o caminho e nada mais, caminhante não há caminhos, faz-se caminho ao andar.</a:t>
            </a:r>
            <a:r>
              <a:rPr lang="en-US" sz="1200" dirty="0"/>
              <a:t> </a:t>
            </a:r>
            <a:r>
              <a:rPr lang="pt-BR" sz="1200" dirty="0">
                <a:cs typeface="Calibri" pitchFamily="34" charset="0"/>
              </a:rPr>
              <a:t>Ao andar se faz caminho, e ao voltar a vista atrás Vê-se o caminho que nunca se há de volvera a pisar. Caminhantes não há caminhos, só esteiras no mar. Faz algum tempo nesse lugar onde os bosques se vestem de espinheiro ouviu-se a voz do poeta gritar:  Caminhantes não há caminhos se faz caminho ao andar. Golpe a  golpe, verso a verso.</a:t>
            </a:r>
            <a:endParaRPr lang="en-US" sz="1200" dirty="0"/>
          </a:p>
          <a:p>
            <a:pPr eaLnBrk="0" hangingPunct="0"/>
            <a:r>
              <a:rPr lang="pt-BR" sz="1200" dirty="0">
                <a:cs typeface="Calibri" pitchFamily="34" charset="0"/>
              </a:rPr>
              <a:t>Morreu o poeta longe do lar sobre o pó de um pais vizinho Ao afastar lhe viram chorar: Caminhantes não há caminhos se faz caminho ao andar. Golpe a  golpe, verso a verso. Quando o </a:t>
            </a:r>
            <a:r>
              <a:rPr lang="pt-BR" sz="1200" dirty="0" err="1">
                <a:cs typeface="Calibri" pitchFamily="34" charset="0"/>
              </a:rPr>
              <a:t>jilgero</a:t>
            </a:r>
            <a:r>
              <a:rPr lang="pt-BR" sz="1200" dirty="0">
                <a:cs typeface="Calibri" pitchFamily="34" charset="0"/>
              </a:rPr>
              <a:t> não pode cantar, quando o poeta é um Pelegrino. Quando de nada nos serve rezar. </a:t>
            </a:r>
            <a:endParaRPr lang="en-US" sz="1200" dirty="0"/>
          </a:p>
          <a:p>
            <a:pPr eaLnBrk="0" hangingPunct="0"/>
            <a:r>
              <a:rPr lang="pt-BR" sz="1200" dirty="0">
                <a:cs typeface="Calibri" pitchFamily="34" charset="0"/>
              </a:rPr>
              <a:t>Caminhantes não há caminhos se faz caminho ao andar. Golpe a golpe, verso a verso. Golpe a golpe, verso a verso. Golpe a golpe, verso a verso. Golpe a golpe, verso a verso.</a:t>
            </a:r>
            <a:endParaRPr lang="pt-BR" sz="1200" dirty="0"/>
          </a:p>
        </p:txBody>
      </p:sp>
      <p:sp>
        <p:nvSpPr>
          <p:cNvPr id="6147" name="Retângulo 7"/>
          <p:cNvSpPr>
            <a:spLocks noChangeArrowheads="1"/>
          </p:cNvSpPr>
          <p:nvPr/>
        </p:nvSpPr>
        <p:spPr bwMode="auto">
          <a:xfrm>
            <a:off x="318958" y="1035683"/>
            <a:ext cx="4200524" cy="4893647"/>
          </a:xfrm>
          <a:prstGeom prst="rect">
            <a:avLst/>
          </a:prstGeom>
          <a:noFill/>
          <a:ln w="9525">
            <a:noFill/>
            <a:miter lim="800000"/>
            <a:headEnd/>
            <a:tailEnd/>
          </a:ln>
        </p:spPr>
        <p:txBody>
          <a:bodyPr wrap="square">
            <a:spAutoFit/>
          </a:bodyPr>
          <a:lstStyle/>
          <a:p>
            <a:pPr algn="r"/>
            <a:r>
              <a:rPr lang="pt-BR" sz="1200" dirty="0"/>
              <a:t>Todo </a:t>
            </a:r>
            <a:r>
              <a:rPr lang="pt-BR" sz="1200" dirty="0" err="1"/>
              <a:t>pasa</a:t>
            </a:r>
            <a:r>
              <a:rPr lang="pt-BR" sz="1200" dirty="0"/>
              <a:t> y todo queda, Pero </a:t>
            </a:r>
            <a:r>
              <a:rPr lang="pt-BR" sz="1200" dirty="0" err="1"/>
              <a:t>lo</a:t>
            </a:r>
            <a:r>
              <a:rPr lang="pt-BR" sz="1200" dirty="0"/>
              <a:t> </a:t>
            </a:r>
            <a:r>
              <a:rPr lang="pt-BR" sz="1200" dirty="0" err="1"/>
              <a:t>nuestro</a:t>
            </a:r>
            <a:r>
              <a:rPr lang="pt-BR" sz="1200" dirty="0"/>
              <a:t> </a:t>
            </a:r>
            <a:r>
              <a:rPr lang="pt-BR" sz="1200" dirty="0" err="1"/>
              <a:t>es</a:t>
            </a:r>
            <a:r>
              <a:rPr lang="pt-BR" sz="1200" dirty="0"/>
              <a:t> </a:t>
            </a:r>
            <a:r>
              <a:rPr lang="pt-BR" sz="1200" dirty="0" err="1"/>
              <a:t>pasar</a:t>
            </a:r>
            <a:r>
              <a:rPr lang="pt-BR" sz="1200" dirty="0"/>
              <a:t>,</a:t>
            </a:r>
            <a:endParaRPr lang="en-US" sz="1200" dirty="0"/>
          </a:p>
          <a:p>
            <a:pPr algn="r"/>
            <a:r>
              <a:rPr lang="pt-BR" sz="1200" dirty="0" err="1"/>
              <a:t>pasar</a:t>
            </a:r>
            <a:r>
              <a:rPr lang="pt-BR" sz="1200" dirty="0"/>
              <a:t> </a:t>
            </a:r>
            <a:r>
              <a:rPr lang="pt-BR" sz="1200" dirty="0" err="1"/>
              <a:t>haciendo</a:t>
            </a:r>
            <a:r>
              <a:rPr lang="pt-BR" sz="1200" dirty="0"/>
              <a:t> </a:t>
            </a:r>
            <a:r>
              <a:rPr lang="pt-BR" sz="1200" dirty="0" err="1"/>
              <a:t>caminos</a:t>
            </a:r>
            <a:r>
              <a:rPr lang="pt-BR" sz="1200" dirty="0"/>
              <a:t>, </a:t>
            </a:r>
            <a:r>
              <a:rPr lang="pt-BR" sz="1200" dirty="0" err="1"/>
              <a:t>caminos</a:t>
            </a:r>
            <a:r>
              <a:rPr lang="pt-BR" sz="1200" dirty="0"/>
              <a:t> sobre </a:t>
            </a:r>
            <a:r>
              <a:rPr lang="pt-BR" sz="1200" dirty="0" err="1"/>
              <a:t>la</a:t>
            </a:r>
            <a:r>
              <a:rPr lang="pt-BR" sz="1200" dirty="0"/>
              <a:t> mar.</a:t>
            </a:r>
            <a:endParaRPr lang="en-US" sz="1200" dirty="0"/>
          </a:p>
          <a:p>
            <a:pPr algn="r"/>
            <a:r>
              <a:rPr lang="pt-BR" sz="1200" dirty="0"/>
              <a:t>Nunca persegui </a:t>
            </a:r>
            <a:r>
              <a:rPr lang="pt-BR" sz="1200" dirty="0" err="1"/>
              <a:t>la</a:t>
            </a:r>
            <a:r>
              <a:rPr lang="pt-BR" sz="1200" dirty="0"/>
              <a:t> gloria y </a:t>
            </a:r>
            <a:r>
              <a:rPr lang="pt-BR" sz="1200" dirty="0" err="1"/>
              <a:t>dejar</a:t>
            </a:r>
            <a:r>
              <a:rPr lang="pt-BR" sz="1200" dirty="0"/>
              <a:t> </a:t>
            </a:r>
            <a:r>
              <a:rPr lang="pt-BR" sz="1200" dirty="0" err="1"/>
              <a:t>en</a:t>
            </a:r>
            <a:r>
              <a:rPr lang="pt-BR" sz="1200" dirty="0"/>
              <a:t> </a:t>
            </a:r>
            <a:r>
              <a:rPr lang="pt-BR" sz="1200" dirty="0" err="1"/>
              <a:t>la</a:t>
            </a:r>
            <a:r>
              <a:rPr lang="pt-BR" sz="1200" dirty="0"/>
              <a:t> memória</a:t>
            </a:r>
            <a:endParaRPr lang="en-US" sz="1200" dirty="0"/>
          </a:p>
          <a:p>
            <a:pPr algn="r"/>
            <a:r>
              <a:rPr lang="pt-BR" sz="1200" dirty="0"/>
              <a:t>de </a:t>
            </a:r>
            <a:r>
              <a:rPr lang="pt-BR" sz="1200" dirty="0" err="1"/>
              <a:t>los</a:t>
            </a:r>
            <a:r>
              <a:rPr lang="pt-BR" sz="1200" dirty="0"/>
              <a:t> </a:t>
            </a:r>
            <a:r>
              <a:rPr lang="pt-BR" sz="1200" dirty="0" err="1"/>
              <a:t>hombres</a:t>
            </a:r>
            <a:r>
              <a:rPr lang="pt-BR" sz="1200" dirty="0"/>
              <a:t> mi </a:t>
            </a:r>
            <a:r>
              <a:rPr lang="pt-BR" sz="1200" dirty="0" err="1"/>
              <a:t>canción</a:t>
            </a:r>
            <a:r>
              <a:rPr lang="pt-BR" sz="1200" dirty="0"/>
              <a:t>. </a:t>
            </a:r>
            <a:r>
              <a:rPr lang="pt-BR" sz="1200" dirty="0" err="1"/>
              <a:t>Yo</a:t>
            </a:r>
            <a:r>
              <a:rPr lang="pt-BR" sz="1200" dirty="0"/>
              <a:t> amo </a:t>
            </a:r>
            <a:r>
              <a:rPr lang="pt-BR" sz="1200" dirty="0" err="1"/>
              <a:t>los</a:t>
            </a:r>
            <a:r>
              <a:rPr lang="pt-BR" sz="1200" dirty="0"/>
              <a:t> </a:t>
            </a:r>
            <a:r>
              <a:rPr lang="pt-BR" sz="1200" dirty="0" err="1"/>
              <a:t>nidos</a:t>
            </a:r>
            <a:r>
              <a:rPr lang="pt-BR" sz="1200" dirty="0"/>
              <a:t> </a:t>
            </a:r>
            <a:r>
              <a:rPr lang="pt-BR" sz="1200" dirty="0" err="1"/>
              <a:t>sutiles</a:t>
            </a:r>
            <a:r>
              <a:rPr lang="pt-BR" sz="1200" dirty="0"/>
              <a:t>,</a:t>
            </a:r>
            <a:endParaRPr lang="en-US" sz="1200" dirty="0"/>
          </a:p>
          <a:p>
            <a:pPr algn="r"/>
            <a:r>
              <a:rPr lang="pt-BR" sz="1200" dirty="0"/>
              <a:t> </a:t>
            </a:r>
            <a:r>
              <a:rPr lang="pt-BR" sz="1200" dirty="0" err="1"/>
              <a:t>ingravidos</a:t>
            </a:r>
            <a:r>
              <a:rPr lang="pt-BR" sz="1200" dirty="0"/>
              <a:t> y </a:t>
            </a:r>
            <a:r>
              <a:rPr lang="pt-BR" sz="1200" dirty="0" err="1"/>
              <a:t>gentiles</a:t>
            </a:r>
            <a:r>
              <a:rPr lang="pt-BR" sz="1200" dirty="0"/>
              <a:t> como pompas de </a:t>
            </a:r>
            <a:r>
              <a:rPr lang="pt-BR" sz="1200" dirty="0" err="1"/>
              <a:t>jabón</a:t>
            </a:r>
            <a:endParaRPr lang="en-US" sz="1200" dirty="0"/>
          </a:p>
          <a:p>
            <a:pPr algn="r"/>
            <a:r>
              <a:rPr lang="pt-BR" sz="1200" dirty="0"/>
              <a:t> me </a:t>
            </a:r>
            <a:r>
              <a:rPr lang="pt-BR" sz="1200" dirty="0" err="1"/>
              <a:t>gusta</a:t>
            </a:r>
            <a:r>
              <a:rPr lang="pt-BR" sz="1200" dirty="0"/>
              <a:t> </a:t>
            </a:r>
            <a:r>
              <a:rPr lang="pt-BR" sz="1200" dirty="0" err="1"/>
              <a:t>verlos</a:t>
            </a:r>
            <a:r>
              <a:rPr lang="pt-BR" sz="1200" dirty="0"/>
              <a:t> </a:t>
            </a:r>
            <a:r>
              <a:rPr lang="pt-BR" sz="1200" dirty="0" err="1"/>
              <a:t>incharce</a:t>
            </a:r>
            <a:r>
              <a:rPr lang="pt-BR" sz="1200" dirty="0"/>
              <a:t> </a:t>
            </a:r>
            <a:r>
              <a:rPr lang="pt-BR" sz="1200" dirty="0" err="1"/>
              <a:t>despues</a:t>
            </a:r>
            <a:r>
              <a:rPr lang="pt-BR" sz="1200" dirty="0"/>
              <a:t> de ir a </a:t>
            </a:r>
            <a:r>
              <a:rPr lang="pt-BR" sz="1200" dirty="0" err="1"/>
              <a:t>volar</a:t>
            </a:r>
            <a:r>
              <a:rPr lang="pt-BR" sz="1200" dirty="0"/>
              <a:t>,</a:t>
            </a:r>
            <a:endParaRPr lang="en-US" sz="1200" dirty="0"/>
          </a:p>
          <a:p>
            <a:pPr algn="r"/>
            <a:r>
              <a:rPr lang="pt-BR" sz="1200" dirty="0"/>
              <a:t> </a:t>
            </a:r>
            <a:r>
              <a:rPr lang="pt-BR" sz="1200" dirty="0" err="1"/>
              <a:t>bajo</a:t>
            </a:r>
            <a:r>
              <a:rPr lang="pt-BR" sz="1200" dirty="0"/>
              <a:t> </a:t>
            </a:r>
            <a:r>
              <a:rPr lang="pt-BR" sz="1200" dirty="0" err="1"/>
              <a:t>el</a:t>
            </a:r>
            <a:r>
              <a:rPr lang="pt-BR" sz="1200" dirty="0"/>
              <a:t> </a:t>
            </a:r>
            <a:r>
              <a:rPr lang="pt-BR" sz="1200" dirty="0" err="1"/>
              <a:t>cielo</a:t>
            </a:r>
            <a:r>
              <a:rPr lang="pt-BR" sz="1200" dirty="0"/>
              <a:t> azul </a:t>
            </a:r>
            <a:r>
              <a:rPr lang="pt-BR" sz="1200" dirty="0" err="1"/>
              <a:t>temblar</a:t>
            </a:r>
            <a:r>
              <a:rPr lang="pt-BR" sz="1200" dirty="0"/>
              <a:t> y subitamente </a:t>
            </a:r>
            <a:r>
              <a:rPr lang="pt-BR" sz="1200" dirty="0" err="1"/>
              <a:t>quebrarse</a:t>
            </a:r>
            <a:r>
              <a:rPr lang="pt-BR" sz="1200" dirty="0"/>
              <a:t>.</a:t>
            </a:r>
            <a:endParaRPr lang="en-US" sz="1200" dirty="0"/>
          </a:p>
          <a:p>
            <a:pPr algn="r"/>
            <a:r>
              <a:rPr lang="pt-BR" sz="1200" dirty="0"/>
              <a:t>Nunca persegui </a:t>
            </a:r>
            <a:r>
              <a:rPr lang="pt-BR" sz="1200" dirty="0" err="1"/>
              <a:t>la</a:t>
            </a:r>
            <a:r>
              <a:rPr lang="pt-BR" sz="1200" dirty="0"/>
              <a:t> gloria.</a:t>
            </a:r>
            <a:endParaRPr lang="en-US" sz="1200" dirty="0"/>
          </a:p>
          <a:p>
            <a:pPr algn="r"/>
            <a:r>
              <a:rPr lang="pt-BR" sz="1200" dirty="0" err="1"/>
              <a:t>Caminantes</a:t>
            </a:r>
            <a:r>
              <a:rPr lang="pt-BR" sz="1200" dirty="0"/>
              <a:t> </a:t>
            </a:r>
            <a:r>
              <a:rPr lang="pt-BR" sz="1200" dirty="0" err="1"/>
              <a:t>son</a:t>
            </a:r>
            <a:r>
              <a:rPr lang="pt-BR" sz="1200" dirty="0"/>
              <a:t> </a:t>
            </a:r>
            <a:r>
              <a:rPr lang="pt-BR" sz="1200" dirty="0" err="1"/>
              <a:t>sus</a:t>
            </a:r>
            <a:r>
              <a:rPr lang="pt-BR" sz="1200" dirty="0"/>
              <a:t> </a:t>
            </a:r>
            <a:r>
              <a:rPr lang="pt-BR" sz="1200" dirty="0" err="1"/>
              <a:t>huellas</a:t>
            </a:r>
            <a:r>
              <a:rPr lang="pt-BR" sz="1200" dirty="0"/>
              <a:t> </a:t>
            </a:r>
            <a:r>
              <a:rPr lang="pt-BR" sz="1200" dirty="0" err="1"/>
              <a:t>el</a:t>
            </a:r>
            <a:r>
              <a:rPr lang="pt-BR" sz="1200" dirty="0"/>
              <a:t> </a:t>
            </a:r>
            <a:r>
              <a:rPr lang="pt-BR" sz="1200" dirty="0" err="1"/>
              <a:t>camino</a:t>
            </a:r>
            <a:r>
              <a:rPr lang="pt-BR" sz="1200" dirty="0"/>
              <a:t> y nada mas,</a:t>
            </a:r>
            <a:endParaRPr lang="en-US" sz="1200" dirty="0"/>
          </a:p>
          <a:p>
            <a:pPr algn="r"/>
            <a:r>
              <a:rPr lang="pt-BR" sz="1200" dirty="0" err="1" smtClean="0"/>
              <a:t>caminantes</a:t>
            </a:r>
            <a:r>
              <a:rPr lang="pt-BR" sz="1200" dirty="0" smtClean="0"/>
              <a:t> </a:t>
            </a:r>
            <a:r>
              <a:rPr lang="pt-BR" sz="1200" dirty="0"/>
              <a:t>no </a:t>
            </a:r>
            <a:r>
              <a:rPr lang="pt-BR" sz="1200" dirty="0" err="1"/>
              <a:t>hay</a:t>
            </a:r>
            <a:r>
              <a:rPr lang="pt-BR" sz="1200" dirty="0"/>
              <a:t> </a:t>
            </a:r>
            <a:r>
              <a:rPr lang="pt-BR" sz="1200" dirty="0" err="1"/>
              <a:t>caminos</a:t>
            </a:r>
            <a:r>
              <a:rPr lang="pt-BR" sz="1200" dirty="0"/>
              <a:t>, se </a:t>
            </a:r>
            <a:r>
              <a:rPr lang="pt-BR" sz="1200" dirty="0" err="1"/>
              <a:t>hace</a:t>
            </a:r>
            <a:r>
              <a:rPr lang="pt-BR" sz="1200" dirty="0"/>
              <a:t> </a:t>
            </a:r>
            <a:r>
              <a:rPr lang="pt-BR" sz="1200" dirty="0" err="1"/>
              <a:t>camino</a:t>
            </a:r>
            <a:r>
              <a:rPr lang="pt-BR" sz="1200" dirty="0"/>
              <a:t> </a:t>
            </a:r>
            <a:r>
              <a:rPr lang="pt-BR" sz="1200" dirty="0" err="1"/>
              <a:t>al</a:t>
            </a:r>
            <a:r>
              <a:rPr lang="pt-BR" sz="1200" dirty="0"/>
              <a:t> andar.</a:t>
            </a:r>
            <a:endParaRPr lang="en-US" sz="1200" dirty="0"/>
          </a:p>
          <a:p>
            <a:pPr algn="r"/>
            <a:r>
              <a:rPr lang="pt-BR" sz="1200" dirty="0"/>
              <a:t>Al andar se </a:t>
            </a:r>
            <a:r>
              <a:rPr lang="pt-BR" sz="1200" dirty="0" err="1"/>
              <a:t>hace</a:t>
            </a:r>
            <a:r>
              <a:rPr lang="pt-BR" sz="1200" dirty="0"/>
              <a:t> </a:t>
            </a:r>
            <a:r>
              <a:rPr lang="pt-BR" sz="1200" dirty="0" err="1"/>
              <a:t>camino</a:t>
            </a:r>
            <a:r>
              <a:rPr lang="pt-BR" sz="1200" dirty="0"/>
              <a:t>, y </a:t>
            </a:r>
            <a:r>
              <a:rPr lang="pt-BR" sz="1200" dirty="0" err="1"/>
              <a:t>al</a:t>
            </a:r>
            <a:r>
              <a:rPr lang="pt-BR" sz="1200" dirty="0"/>
              <a:t> volver </a:t>
            </a:r>
            <a:r>
              <a:rPr lang="pt-BR" sz="1200" dirty="0" err="1"/>
              <a:t>la</a:t>
            </a:r>
            <a:r>
              <a:rPr lang="pt-BR" sz="1200" dirty="0"/>
              <a:t> vista atrás </a:t>
            </a:r>
            <a:endParaRPr lang="en-US" sz="1200" dirty="0"/>
          </a:p>
          <a:p>
            <a:pPr algn="r"/>
            <a:r>
              <a:rPr lang="pt-BR" sz="1200" dirty="0"/>
              <a:t>se vê </a:t>
            </a:r>
            <a:r>
              <a:rPr lang="pt-BR" sz="1200" dirty="0" err="1"/>
              <a:t>la</a:t>
            </a:r>
            <a:r>
              <a:rPr lang="pt-BR" sz="1200" dirty="0"/>
              <a:t> senda que nunca se há de volvera a pisar. </a:t>
            </a:r>
            <a:endParaRPr lang="en-US" sz="1200" dirty="0"/>
          </a:p>
          <a:p>
            <a:pPr algn="r"/>
            <a:r>
              <a:rPr lang="pt-BR" sz="1200" dirty="0" err="1"/>
              <a:t>Caminantes</a:t>
            </a:r>
            <a:r>
              <a:rPr lang="pt-BR" sz="1200" dirty="0"/>
              <a:t> no </a:t>
            </a:r>
            <a:r>
              <a:rPr lang="pt-BR" sz="1200" dirty="0" err="1"/>
              <a:t>hay</a:t>
            </a:r>
            <a:r>
              <a:rPr lang="pt-BR" sz="1200" dirty="0"/>
              <a:t> </a:t>
            </a:r>
            <a:r>
              <a:rPr lang="pt-BR" sz="1200" dirty="0" err="1"/>
              <a:t>caminos</a:t>
            </a:r>
            <a:r>
              <a:rPr lang="pt-BR" sz="1200" dirty="0"/>
              <a:t>, solo estelas </a:t>
            </a:r>
            <a:r>
              <a:rPr lang="pt-BR" sz="1200" dirty="0" err="1"/>
              <a:t>en</a:t>
            </a:r>
            <a:r>
              <a:rPr lang="pt-BR" sz="1200" dirty="0"/>
              <a:t> </a:t>
            </a:r>
            <a:r>
              <a:rPr lang="pt-BR" sz="1200" dirty="0" err="1"/>
              <a:t>la</a:t>
            </a:r>
            <a:r>
              <a:rPr lang="pt-BR" sz="1200" dirty="0"/>
              <a:t> mar.</a:t>
            </a:r>
            <a:endParaRPr lang="en-US" sz="1200" dirty="0"/>
          </a:p>
          <a:p>
            <a:pPr algn="r"/>
            <a:r>
              <a:rPr lang="pt-BR" sz="1200" dirty="0" err="1"/>
              <a:t>Hace</a:t>
            </a:r>
            <a:r>
              <a:rPr lang="pt-BR" sz="1200" dirty="0"/>
              <a:t> </a:t>
            </a:r>
            <a:r>
              <a:rPr lang="pt-BR" sz="1200" dirty="0" err="1"/>
              <a:t>algún</a:t>
            </a:r>
            <a:r>
              <a:rPr lang="pt-BR" sz="1200" dirty="0"/>
              <a:t> </a:t>
            </a:r>
            <a:r>
              <a:rPr lang="pt-BR" sz="1200" dirty="0" err="1"/>
              <a:t>tiempo</a:t>
            </a:r>
            <a:r>
              <a:rPr lang="pt-BR" sz="1200" dirty="0"/>
              <a:t> </a:t>
            </a:r>
            <a:r>
              <a:rPr lang="pt-BR" sz="1200" dirty="0" err="1"/>
              <a:t>en</a:t>
            </a:r>
            <a:r>
              <a:rPr lang="pt-BR" sz="1200" dirty="0"/>
              <a:t> </a:t>
            </a:r>
            <a:r>
              <a:rPr lang="pt-BR" sz="1200" dirty="0" err="1"/>
              <a:t>ese</a:t>
            </a:r>
            <a:r>
              <a:rPr lang="pt-BR" sz="1200" dirty="0"/>
              <a:t> lugar donde </a:t>
            </a:r>
            <a:r>
              <a:rPr lang="pt-BR" sz="1200" dirty="0" err="1"/>
              <a:t>hoy</a:t>
            </a:r>
            <a:r>
              <a:rPr lang="pt-BR" sz="1200" dirty="0"/>
              <a:t> </a:t>
            </a:r>
            <a:r>
              <a:rPr lang="pt-BR" sz="1200" dirty="0" err="1"/>
              <a:t>los</a:t>
            </a:r>
            <a:r>
              <a:rPr lang="pt-BR" sz="1200" dirty="0"/>
              <a:t> bosques</a:t>
            </a:r>
            <a:endParaRPr lang="en-US" sz="1200" dirty="0"/>
          </a:p>
          <a:p>
            <a:pPr algn="r"/>
            <a:r>
              <a:rPr lang="pt-BR" sz="1200" dirty="0"/>
              <a:t>se </a:t>
            </a:r>
            <a:r>
              <a:rPr lang="pt-BR" sz="1200" dirty="0" err="1"/>
              <a:t>visten</a:t>
            </a:r>
            <a:r>
              <a:rPr lang="pt-BR" sz="1200" dirty="0"/>
              <a:t> de </a:t>
            </a:r>
            <a:r>
              <a:rPr lang="pt-BR" sz="1200" dirty="0" err="1"/>
              <a:t>espino</a:t>
            </a:r>
            <a:r>
              <a:rPr lang="pt-BR" sz="1200" dirty="0"/>
              <a:t> se </a:t>
            </a:r>
            <a:r>
              <a:rPr lang="pt-BR" sz="1200" dirty="0" err="1"/>
              <a:t>oyó</a:t>
            </a:r>
            <a:r>
              <a:rPr lang="pt-BR" sz="1200" dirty="0"/>
              <a:t> </a:t>
            </a:r>
            <a:r>
              <a:rPr lang="pt-BR" sz="1200" dirty="0" err="1"/>
              <a:t>la</a:t>
            </a:r>
            <a:r>
              <a:rPr lang="pt-BR" sz="1200" dirty="0"/>
              <a:t> voz </a:t>
            </a:r>
            <a:r>
              <a:rPr lang="pt-BR" sz="1200" dirty="0" err="1"/>
              <a:t>del</a:t>
            </a:r>
            <a:r>
              <a:rPr lang="pt-BR" sz="1200" dirty="0"/>
              <a:t> poeta gritar: </a:t>
            </a:r>
            <a:endParaRPr lang="en-US" sz="1200" dirty="0"/>
          </a:p>
          <a:p>
            <a:pPr algn="r"/>
            <a:r>
              <a:rPr lang="pt-BR" sz="1200" dirty="0" err="1"/>
              <a:t>Caminantes</a:t>
            </a:r>
            <a:r>
              <a:rPr lang="pt-BR" sz="1200" dirty="0"/>
              <a:t> no </a:t>
            </a:r>
            <a:r>
              <a:rPr lang="pt-BR" sz="1200" dirty="0" err="1"/>
              <a:t>hay</a:t>
            </a:r>
            <a:r>
              <a:rPr lang="pt-BR" sz="1200" dirty="0"/>
              <a:t> </a:t>
            </a:r>
            <a:r>
              <a:rPr lang="pt-BR" sz="1200" dirty="0" err="1"/>
              <a:t>caminos</a:t>
            </a:r>
            <a:r>
              <a:rPr lang="pt-BR" sz="1200" dirty="0"/>
              <a:t> se </a:t>
            </a:r>
            <a:r>
              <a:rPr lang="pt-BR" sz="1200" dirty="0" err="1"/>
              <a:t>hace</a:t>
            </a:r>
            <a:r>
              <a:rPr lang="pt-BR" sz="1200" dirty="0"/>
              <a:t> </a:t>
            </a:r>
            <a:r>
              <a:rPr lang="pt-BR" sz="1200" dirty="0" err="1"/>
              <a:t>camino</a:t>
            </a:r>
            <a:r>
              <a:rPr lang="pt-BR" sz="1200" dirty="0"/>
              <a:t> </a:t>
            </a:r>
            <a:r>
              <a:rPr lang="pt-BR" sz="1200" dirty="0" err="1"/>
              <a:t>al</a:t>
            </a:r>
            <a:r>
              <a:rPr lang="pt-BR" sz="1200" dirty="0"/>
              <a:t> andar.</a:t>
            </a:r>
            <a:endParaRPr lang="en-US" sz="1200" dirty="0"/>
          </a:p>
          <a:p>
            <a:pPr algn="r"/>
            <a:r>
              <a:rPr lang="pt-BR" sz="1200" dirty="0"/>
              <a:t>Golpe a golpe, verso a verso.</a:t>
            </a:r>
            <a:endParaRPr lang="en-US" sz="1200" dirty="0"/>
          </a:p>
          <a:p>
            <a:pPr algn="r"/>
            <a:r>
              <a:rPr lang="pt-BR" sz="1200" dirty="0" err="1"/>
              <a:t>Murió</a:t>
            </a:r>
            <a:r>
              <a:rPr lang="pt-BR" sz="1200" dirty="0"/>
              <a:t> </a:t>
            </a:r>
            <a:r>
              <a:rPr lang="pt-BR" sz="1200" dirty="0" err="1"/>
              <a:t>el</a:t>
            </a:r>
            <a:r>
              <a:rPr lang="pt-BR" sz="1200" dirty="0"/>
              <a:t> poeta </a:t>
            </a:r>
            <a:r>
              <a:rPr lang="pt-BR" sz="1200" dirty="0" err="1"/>
              <a:t>lejos</a:t>
            </a:r>
            <a:r>
              <a:rPr lang="pt-BR" sz="1200" dirty="0"/>
              <a:t> </a:t>
            </a:r>
            <a:r>
              <a:rPr lang="pt-BR" sz="1200" dirty="0" err="1"/>
              <a:t>del</a:t>
            </a:r>
            <a:r>
              <a:rPr lang="pt-BR" sz="1200" dirty="0"/>
              <a:t> </a:t>
            </a:r>
            <a:r>
              <a:rPr lang="pt-BR" sz="1200" dirty="0" err="1"/>
              <a:t>hogar</a:t>
            </a:r>
            <a:r>
              <a:rPr lang="pt-BR" sz="1200" dirty="0"/>
              <a:t> sobre </a:t>
            </a:r>
            <a:r>
              <a:rPr lang="pt-BR" sz="1200" dirty="0" err="1"/>
              <a:t>el</a:t>
            </a:r>
            <a:r>
              <a:rPr lang="pt-BR" sz="1200" dirty="0"/>
              <a:t> polvo de um</a:t>
            </a:r>
            <a:endParaRPr lang="en-US" sz="1200" dirty="0"/>
          </a:p>
          <a:p>
            <a:pPr algn="r"/>
            <a:r>
              <a:rPr lang="pt-BR" sz="1200" dirty="0"/>
              <a:t>pais </a:t>
            </a:r>
            <a:r>
              <a:rPr lang="pt-BR" sz="1200" dirty="0" err="1"/>
              <a:t>vecino</a:t>
            </a:r>
            <a:r>
              <a:rPr lang="pt-BR" sz="1200" dirty="0"/>
              <a:t>, </a:t>
            </a:r>
            <a:r>
              <a:rPr lang="pt-BR" sz="1200" dirty="0" err="1"/>
              <a:t>al</a:t>
            </a:r>
            <a:r>
              <a:rPr lang="pt-BR" sz="1200" dirty="0"/>
              <a:t> </a:t>
            </a:r>
            <a:r>
              <a:rPr lang="pt-BR" sz="1200" dirty="0" err="1"/>
              <a:t>alejarse</a:t>
            </a:r>
            <a:r>
              <a:rPr lang="pt-BR" sz="1200" dirty="0"/>
              <a:t> </a:t>
            </a:r>
            <a:r>
              <a:rPr lang="pt-BR" sz="1200" dirty="0" err="1"/>
              <a:t>le</a:t>
            </a:r>
            <a:r>
              <a:rPr lang="pt-BR" sz="1200" dirty="0"/>
              <a:t> </a:t>
            </a:r>
            <a:r>
              <a:rPr lang="pt-BR" sz="1200" dirty="0" err="1"/>
              <a:t>vieron</a:t>
            </a:r>
            <a:r>
              <a:rPr lang="pt-BR" sz="1200" dirty="0"/>
              <a:t> </a:t>
            </a:r>
            <a:r>
              <a:rPr lang="pt-BR" sz="1200" dirty="0" err="1"/>
              <a:t>llorar</a:t>
            </a:r>
            <a:r>
              <a:rPr lang="pt-BR" sz="1200" dirty="0"/>
              <a:t>: </a:t>
            </a:r>
            <a:endParaRPr lang="en-US" sz="1200" dirty="0"/>
          </a:p>
          <a:p>
            <a:pPr algn="r"/>
            <a:r>
              <a:rPr lang="pt-BR" sz="1200" dirty="0" err="1"/>
              <a:t>Caminantes</a:t>
            </a:r>
            <a:r>
              <a:rPr lang="pt-BR" sz="1200" dirty="0"/>
              <a:t> no </a:t>
            </a:r>
            <a:r>
              <a:rPr lang="pt-BR" sz="1200" dirty="0" err="1"/>
              <a:t>hay</a:t>
            </a:r>
            <a:r>
              <a:rPr lang="pt-BR" sz="1200" dirty="0"/>
              <a:t> </a:t>
            </a:r>
            <a:r>
              <a:rPr lang="pt-BR" sz="1200" dirty="0" err="1"/>
              <a:t>caminos</a:t>
            </a:r>
            <a:r>
              <a:rPr lang="pt-BR" sz="1200" dirty="0"/>
              <a:t> se </a:t>
            </a:r>
            <a:r>
              <a:rPr lang="pt-BR" sz="1200" dirty="0" err="1"/>
              <a:t>hace</a:t>
            </a:r>
            <a:r>
              <a:rPr lang="pt-BR" sz="1200" dirty="0"/>
              <a:t> </a:t>
            </a:r>
            <a:r>
              <a:rPr lang="pt-BR" sz="1200" dirty="0" err="1"/>
              <a:t>camino</a:t>
            </a:r>
            <a:r>
              <a:rPr lang="pt-BR" sz="1200" dirty="0"/>
              <a:t> </a:t>
            </a:r>
            <a:r>
              <a:rPr lang="pt-BR" sz="1200" dirty="0" err="1"/>
              <a:t>al</a:t>
            </a:r>
            <a:r>
              <a:rPr lang="pt-BR" sz="1200" dirty="0"/>
              <a:t> andar.</a:t>
            </a:r>
            <a:endParaRPr lang="en-US" sz="1200" dirty="0"/>
          </a:p>
          <a:p>
            <a:pPr algn="r"/>
            <a:r>
              <a:rPr lang="pt-BR" sz="1200" dirty="0"/>
              <a:t>Golpe a golpe, verso a verso.</a:t>
            </a:r>
            <a:endParaRPr lang="en-US" sz="1200" dirty="0"/>
          </a:p>
          <a:p>
            <a:pPr algn="r"/>
            <a:r>
              <a:rPr lang="pt-BR" sz="1200" dirty="0" err="1"/>
              <a:t>Cuando</a:t>
            </a:r>
            <a:r>
              <a:rPr lang="pt-BR" sz="1200" dirty="0"/>
              <a:t> </a:t>
            </a:r>
            <a:r>
              <a:rPr lang="pt-BR" sz="1200" dirty="0" err="1"/>
              <a:t>el</a:t>
            </a:r>
            <a:r>
              <a:rPr lang="pt-BR" sz="1200" dirty="0"/>
              <a:t> </a:t>
            </a:r>
            <a:r>
              <a:rPr lang="pt-BR" sz="1200" dirty="0" err="1"/>
              <a:t>jilgero</a:t>
            </a:r>
            <a:r>
              <a:rPr lang="pt-BR" sz="1200" dirty="0"/>
              <a:t> no </a:t>
            </a:r>
            <a:r>
              <a:rPr lang="pt-BR" sz="1200" dirty="0" err="1"/>
              <a:t>puede</a:t>
            </a:r>
            <a:r>
              <a:rPr lang="pt-BR" sz="1200" dirty="0"/>
              <a:t> cantar, </a:t>
            </a:r>
            <a:r>
              <a:rPr lang="pt-BR" sz="1200" dirty="0" err="1"/>
              <a:t>cuando</a:t>
            </a:r>
            <a:r>
              <a:rPr lang="pt-BR" sz="1200" dirty="0"/>
              <a:t> </a:t>
            </a:r>
            <a:r>
              <a:rPr lang="pt-BR" sz="1200" dirty="0" err="1"/>
              <a:t>el</a:t>
            </a:r>
            <a:r>
              <a:rPr lang="pt-BR" sz="1200" dirty="0"/>
              <a:t> poeta </a:t>
            </a:r>
            <a:endParaRPr lang="en-US" sz="1200" dirty="0"/>
          </a:p>
          <a:p>
            <a:pPr algn="r"/>
            <a:r>
              <a:rPr lang="pt-BR" sz="1200" dirty="0" err="1"/>
              <a:t>es</a:t>
            </a:r>
            <a:r>
              <a:rPr lang="pt-BR" sz="1200" dirty="0"/>
              <a:t> </a:t>
            </a:r>
            <a:r>
              <a:rPr lang="pt-BR" sz="1200" dirty="0" err="1"/>
              <a:t>un</a:t>
            </a:r>
            <a:r>
              <a:rPr lang="pt-BR" sz="1200" dirty="0"/>
              <a:t> </a:t>
            </a:r>
            <a:r>
              <a:rPr lang="pt-BR" sz="1200" dirty="0" err="1"/>
              <a:t>pelegrino</a:t>
            </a:r>
            <a:r>
              <a:rPr lang="pt-BR" sz="1200" dirty="0"/>
              <a:t>. </a:t>
            </a:r>
            <a:r>
              <a:rPr lang="pt-BR" sz="1200" dirty="0" err="1"/>
              <a:t>Cuando</a:t>
            </a:r>
            <a:r>
              <a:rPr lang="pt-BR" sz="1200" dirty="0"/>
              <a:t> de nada nos </a:t>
            </a:r>
            <a:r>
              <a:rPr lang="pt-BR" sz="1200" dirty="0" err="1"/>
              <a:t>sirve</a:t>
            </a:r>
            <a:r>
              <a:rPr lang="pt-BR" sz="1200" dirty="0"/>
              <a:t> rezar. </a:t>
            </a:r>
            <a:endParaRPr lang="en-US" sz="1200" dirty="0"/>
          </a:p>
          <a:p>
            <a:pPr algn="r"/>
            <a:r>
              <a:rPr lang="pt-BR" sz="1200" dirty="0" err="1"/>
              <a:t>Caminantes</a:t>
            </a:r>
            <a:r>
              <a:rPr lang="pt-BR" sz="1200" dirty="0"/>
              <a:t> no </a:t>
            </a:r>
            <a:r>
              <a:rPr lang="pt-BR" sz="1200" dirty="0" err="1"/>
              <a:t>hay</a:t>
            </a:r>
            <a:r>
              <a:rPr lang="pt-BR" sz="1200" dirty="0"/>
              <a:t> </a:t>
            </a:r>
            <a:r>
              <a:rPr lang="pt-BR" sz="1200" dirty="0" err="1"/>
              <a:t>caminos</a:t>
            </a:r>
            <a:r>
              <a:rPr lang="pt-BR" sz="1200" dirty="0"/>
              <a:t> se </a:t>
            </a:r>
            <a:r>
              <a:rPr lang="pt-BR" sz="1200" dirty="0" err="1"/>
              <a:t>hace</a:t>
            </a:r>
            <a:r>
              <a:rPr lang="pt-BR" sz="1200" dirty="0"/>
              <a:t> </a:t>
            </a:r>
            <a:r>
              <a:rPr lang="pt-BR" sz="1200" dirty="0" err="1"/>
              <a:t>camino</a:t>
            </a:r>
            <a:r>
              <a:rPr lang="pt-BR" sz="1200" dirty="0"/>
              <a:t> </a:t>
            </a:r>
            <a:r>
              <a:rPr lang="pt-BR" sz="1200" dirty="0" err="1"/>
              <a:t>al</a:t>
            </a:r>
            <a:r>
              <a:rPr lang="pt-BR" sz="1200" dirty="0"/>
              <a:t> andar.</a:t>
            </a:r>
            <a:endParaRPr lang="en-US" sz="1200" dirty="0"/>
          </a:p>
          <a:p>
            <a:pPr algn="r"/>
            <a:r>
              <a:rPr lang="pt-BR" sz="1200" dirty="0"/>
              <a:t>Golpe a golpe, verso a verso. Golpe a golpe, verso a verso. Golpe a golpe, verso a verso. Golpe a golpe, verso a verso.</a:t>
            </a:r>
            <a:endParaRPr lang="en-US" sz="1200" dirty="0"/>
          </a:p>
        </p:txBody>
      </p:sp>
      <p:sp>
        <p:nvSpPr>
          <p:cNvPr id="6148" name="Retângulo 8"/>
          <p:cNvSpPr>
            <a:spLocks noChangeArrowheads="1"/>
          </p:cNvSpPr>
          <p:nvPr/>
        </p:nvSpPr>
        <p:spPr bwMode="auto">
          <a:xfrm>
            <a:off x="1500166" y="6047922"/>
            <a:ext cx="2928958" cy="738664"/>
          </a:xfrm>
          <a:prstGeom prst="rect">
            <a:avLst/>
          </a:prstGeom>
          <a:noFill/>
          <a:ln w="9525">
            <a:noFill/>
            <a:miter lim="800000"/>
            <a:headEnd/>
            <a:tailEnd/>
          </a:ln>
        </p:spPr>
        <p:txBody>
          <a:bodyPr wrap="square">
            <a:spAutoFit/>
          </a:bodyPr>
          <a:lstStyle/>
          <a:p>
            <a:pPr algn="r" eaLnBrk="0" hangingPunct="0"/>
            <a:r>
              <a:rPr lang="pt-BR" sz="1400" b="1" dirty="0">
                <a:ea typeface="Calibri" pitchFamily="34" charset="0"/>
                <a:cs typeface="Times New Roman" pitchFamily="18" charset="0"/>
              </a:rPr>
              <a:t>CANTARES</a:t>
            </a:r>
            <a:endParaRPr lang="en-US" sz="1400" b="1" dirty="0">
              <a:ea typeface="Calibri" pitchFamily="34" charset="0"/>
              <a:cs typeface="Times New Roman" pitchFamily="18" charset="0"/>
            </a:endParaRPr>
          </a:p>
          <a:p>
            <a:pPr algn="r" eaLnBrk="0" hangingPunct="0"/>
            <a:r>
              <a:rPr lang="pt-BR" sz="1400" dirty="0" smtClean="0">
                <a:ea typeface="Calibri" pitchFamily="34" charset="0"/>
                <a:cs typeface="Times New Roman" pitchFamily="18" charset="0"/>
              </a:rPr>
              <a:t>autor: Antonio Machado</a:t>
            </a:r>
            <a:endParaRPr lang="en-US" sz="1400" dirty="0" smtClean="0">
              <a:ea typeface="Calibri" pitchFamily="34" charset="0"/>
              <a:cs typeface="Times New Roman" pitchFamily="18" charset="0"/>
            </a:endParaRPr>
          </a:p>
          <a:p>
            <a:pPr algn="r" eaLnBrk="0" hangingPunct="0"/>
            <a:r>
              <a:rPr lang="pt-BR" sz="1400" dirty="0" smtClean="0">
                <a:ea typeface="Calibri" pitchFamily="34" charset="0"/>
                <a:cs typeface="Times New Roman" pitchFamily="18" charset="0"/>
              </a:rPr>
              <a:t>canta: </a:t>
            </a:r>
            <a:r>
              <a:rPr lang="pt-BR" sz="1400" dirty="0" err="1" smtClean="0">
                <a:ea typeface="Calibri" pitchFamily="34" charset="0"/>
                <a:cs typeface="Times New Roman" pitchFamily="18" charset="0"/>
              </a:rPr>
              <a:t>J.M.</a:t>
            </a:r>
            <a:r>
              <a:rPr lang="pt-BR" sz="1400" dirty="0" smtClean="0">
                <a:ea typeface="Calibri" pitchFamily="34" charset="0"/>
                <a:cs typeface="Times New Roman" pitchFamily="18" charset="0"/>
              </a:rPr>
              <a:t> </a:t>
            </a:r>
            <a:r>
              <a:rPr lang="pt-BR" sz="1400" dirty="0" err="1" smtClean="0">
                <a:ea typeface="Calibri" pitchFamily="34" charset="0"/>
                <a:cs typeface="Times New Roman" pitchFamily="18" charset="0"/>
              </a:rPr>
              <a:t>Serrat</a:t>
            </a:r>
            <a:endParaRPr lang="en-US" sz="1400" dirty="0">
              <a:ea typeface="Calibri" pitchFamily="34" charset="0"/>
              <a:cs typeface="Times New Roman" pitchFamily="18" charset="0"/>
            </a:endParaRPr>
          </a:p>
        </p:txBody>
      </p:sp>
      <p:sp>
        <p:nvSpPr>
          <p:cNvPr id="6149" name="CaixaDeTexto 9"/>
          <p:cNvSpPr txBox="1">
            <a:spLocks noChangeArrowheads="1"/>
          </p:cNvSpPr>
          <p:nvPr/>
        </p:nvSpPr>
        <p:spPr bwMode="auto">
          <a:xfrm>
            <a:off x="3428992" y="800714"/>
            <a:ext cx="1090490" cy="338554"/>
          </a:xfrm>
          <a:prstGeom prst="rect">
            <a:avLst/>
          </a:prstGeom>
          <a:noFill/>
          <a:ln w="9525">
            <a:noFill/>
            <a:miter lim="800000"/>
            <a:headEnd/>
            <a:tailEnd/>
          </a:ln>
        </p:spPr>
        <p:txBody>
          <a:bodyPr wrap="none">
            <a:spAutoFit/>
          </a:bodyPr>
          <a:lstStyle/>
          <a:p>
            <a:pPr algn="r"/>
            <a:r>
              <a:rPr lang="pt-BR" sz="1600" b="1" dirty="0"/>
              <a:t>ESPANHOL</a:t>
            </a:r>
          </a:p>
        </p:txBody>
      </p:sp>
      <p:sp>
        <p:nvSpPr>
          <p:cNvPr id="6150" name="CaixaDeTexto 10"/>
          <p:cNvSpPr txBox="1">
            <a:spLocks noChangeArrowheads="1"/>
          </p:cNvSpPr>
          <p:nvPr/>
        </p:nvSpPr>
        <p:spPr bwMode="auto">
          <a:xfrm>
            <a:off x="4643470" y="2643182"/>
            <a:ext cx="1243482" cy="338554"/>
          </a:xfrm>
          <a:prstGeom prst="rect">
            <a:avLst/>
          </a:prstGeom>
          <a:noFill/>
          <a:ln w="9525">
            <a:noFill/>
            <a:miter lim="800000"/>
            <a:headEnd/>
            <a:tailEnd/>
          </a:ln>
        </p:spPr>
        <p:txBody>
          <a:bodyPr wrap="none">
            <a:spAutoFit/>
          </a:bodyPr>
          <a:lstStyle/>
          <a:p>
            <a:r>
              <a:rPr lang="pt-BR" sz="1600" b="1" dirty="0" smtClean="0"/>
              <a:t>PORTUGUÊS</a:t>
            </a:r>
            <a:endParaRPr lang="pt-BR" sz="1600" b="1" dirty="0"/>
          </a:p>
        </p:txBody>
      </p:sp>
      <p:pic>
        <p:nvPicPr>
          <p:cNvPr id="7" name="Picture 4" descr="serrat 59"/>
          <p:cNvPicPr>
            <a:picLocks noChangeAspect="1" noChangeArrowheads="1"/>
          </p:cNvPicPr>
          <p:nvPr/>
        </p:nvPicPr>
        <p:blipFill>
          <a:blip r:embed="rId3" cstate="print"/>
          <a:srcRect/>
          <a:stretch>
            <a:fillRect/>
          </a:stretch>
        </p:blipFill>
        <p:spPr bwMode="auto">
          <a:xfrm>
            <a:off x="7143768" y="571480"/>
            <a:ext cx="1785918" cy="1910976"/>
          </a:xfrm>
          <a:prstGeom prst="rect">
            <a:avLst/>
          </a:prstGeom>
          <a:noFill/>
          <a:ln w="9525">
            <a:noFill/>
            <a:miter lim="800000"/>
            <a:headEnd/>
            <a:tailEnd/>
          </a:ln>
        </p:spPr>
      </p:pic>
      <p:sp>
        <p:nvSpPr>
          <p:cNvPr id="8" name="Retângulo 6"/>
          <p:cNvSpPr>
            <a:spLocks noChangeArrowheads="1"/>
          </p:cNvSpPr>
          <p:nvPr/>
        </p:nvSpPr>
        <p:spPr bwMode="auto">
          <a:xfrm>
            <a:off x="5500694" y="1214422"/>
            <a:ext cx="1646476" cy="276999"/>
          </a:xfrm>
          <a:prstGeom prst="rect">
            <a:avLst/>
          </a:prstGeom>
          <a:noFill/>
          <a:ln w="9525">
            <a:noFill/>
            <a:miter lim="800000"/>
            <a:headEnd/>
            <a:tailEnd/>
          </a:ln>
        </p:spPr>
        <p:txBody>
          <a:bodyPr wrap="none">
            <a:spAutoFit/>
          </a:bodyPr>
          <a:lstStyle/>
          <a:p>
            <a:r>
              <a:rPr lang="pt-BR" sz="1200" b="1" dirty="0"/>
              <a:t>JUAN MANUEL SERRAT</a:t>
            </a:r>
          </a:p>
        </p:txBody>
      </p:sp>
      <p:pic>
        <p:nvPicPr>
          <p:cNvPr id="9" name="Cantares Serrat.mp3">
            <a:hlinkClick r:id="" action="ppaction://media"/>
          </p:cNvPr>
          <p:cNvPicPr>
            <a:picLocks noRot="1" noChangeAspect="1"/>
          </p:cNvPicPr>
          <p:nvPr>
            <a:audioFile r:link="rId1"/>
          </p:nvPr>
        </p:nvPicPr>
        <p:blipFill>
          <a:blip r:embed="rId4" cstate="print"/>
          <a:srcRect/>
          <a:stretch>
            <a:fillRect/>
          </a:stretch>
        </p:blipFill>
        <p:spPr bwMode="auto">
          <a:xfrm>
            <a:off x="6786578" y="838184"/>
            <a:ext cx="304800" cy="304800"/>
          </a:xfrm>
          <a:prstGeom prst="rect">
            <a:avLst/>
          </a:prstGeom>
          <a:noFill/>
          <a:ln w="9525">
            <a:noFill/>
            <a:miter lim="800000"/>
            <a:headEnd/>
            <a:tailEnd/>
          </a:ln>
        </p:spPr>
      </p:pic>
      <p:cxnSp>
        <p:nvCxnSpPr>
          <p:cNvPr id="12" name="Conector reto 11"/>
          <p:cNvCxnSpPr/>
          <p:nvPr/>
        </p:nvCxnSpPr>
        <p:spPr>
          <a:xfrm rot="5400000">
            <a:off x="1124954" y="3429000"/>
            <a:ext cx="68580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tângulo 12"/>
          <p:cNvSpPr/>
          <p:nvPr/>
        </p:nvSpPr>
        <p:spPr>
          <a:xfrm>
            <a:off x="0" y="0"/>
            <a:ext cx="4429124" cy="78579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81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ítulo 1"/>
          <p:cNvSpPr>
            <a:spLocks noGrp="1"/>
          </p:cNvSpPr>
          <p:nvPr>
            <p:ph type="title"/>
          </p:nvPr>
        </p:nvSpPr>
        <p:spPr>
          <a:xfrm>
            <a:off x="428596" y="4188940"/>
            <a:ext cx="5472122" cy="1438284"/>
          </a:xfrm>
        </p:spPr>
        <p:txBody>
          <a:bodyPr>
            <a:normAutofit/>
          </a:bodyPr>
          <a:lstStyle/>
          <a:p>
            <a:pPr algn="r"/>
            <a:r>
              <a:rPr lang="pt-BR" sz="2400" b="1" dirty="0" smtClean="0">
                <a:solidFill>
                  <a:schemeClr val="tx1">
                    <a:lumMod val="65000"/>
                    <a:lumOff val="35000"/>
                  </a:schemeClr>
                </a:solidFill>
              </a:rPr>
              <a:t>REFLEXÕES SOBRE </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MINHA VINDA A </a:t>
            </a:r>
            <a:br>
              <a:rPr lang="pt-BR" sz="2400" b="1" dirty="0" smtClean="0">
                <a:solidFill>
                  <a:schemeClr val="tx1">
                    <a:lumMod val="65000"/>
                    <a:lumOff val="35000"/>
                  </a:schemeClr>
                </a:solidFill>
              </a:rPr>
            </a:br>
            <a:r>
              <a:rPr lang="pt-BR" sz="2400" b="1" dirty="0" smtClean="0">
                <a:solidFill>
                  <a:schemeClr val="tx1">
                    <a:lumMod val="65000"/>
                    <a:lumOff val="35000"/>
                  </a:schemeClr>
                </a:solidFill>
              </a:rPr>
              <a:t>UNICAMP</a:t>
            </a: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2143108" y="0"/>
            <a:ext cx="2071670" cy="6858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4810" y="785794"/>
            <a:ext cx="4572000" cy="2585323"/>
          </a:xfrm>
          <a:prstGeom prst="rect">
            <a:avLst/>
          </a:prstGeom>
        </p:spPr>
        <p:txBody>
          <a:bodyPr>
            <a:spAutoFit/>
          </a:bodyPr>
          <a:lstStyle/>
          <a:p>
            <a:pPr algn="just"/>
            <a:r>
              <a:rPr lang="pt-BR" b="1" dirty="0" smtClean="0">
                <a:cs typeface="Arial" charset="0"/>
              </a:rPr>
              <a:t>Justiça seja dita que este sonho universitário foi possível graças ao convite recebido por  dois ilustres Professores, José Aristodemo Pinotti e sua esposa Sueli e João Luiz Carvalho Pinto e Silva e sua esposa Maria Cristina, aos que desejo agradecer publicamente pelo espírito humano e acolhida carinhosa dada a minha pessoa e a minha família no momento de nossa imigração a este maravilhoso país.</a:t>
            </a:r>
            <a:endParaRPr lang="pt-BR" b="1" dirty="0">
              <a:cs typeface="Arial" charset="0"/>
            </a:endParaRPr>
          </a:p>
        </p:txBody>
      </p:sp>
      <p:pic>
        <p:nvPicPr>
          <p:cNvPr id="18" name="Picture 2" descr="F:\FOTOS\FOTOS\foto Pinotti\Pinotti2.JPG"/>
          <p:cNvPicPr>
            <a:picLocks noChangeAspect="1" noChangeArrowheads="1"/>
          </p:cNvPicPr>
          <p:nvPr/>
        </p:nvPicPr>
        <p:blipFill>
          <a:blip r:embed="rId2" cstate="print"/>
          <a:srcRect/>
          <a:stretch>
            <a:fillRect/>
          </a:stretch>
        </p:blipFill>
        <p:spPr bwMode="auto">
          <a:xfrm>
            <a:off x="43130" y="4071942"/>
            <a:ext cx="2010989" cy="2786058"/>
          </a:xfrm>
          <a:prstGeom prst="rect">
            <a:avLst/>
          </a:prstGeom>
          <a:noFill/>
          <a:ln w="9525">
            <a:noFill/>
            <a:miter lim="800000"/>
            <a:headEnd/>
            <a:tailEnd/>
          </a:ln>
        </p:spPr>
      </p:pic>
      <p:pic>
        <p:nvPicPr>
          <p:cNvPr id="19" name="Picture 3" descr="E:\livro\Parto Humanizado\fotos\foto44.jpg"/>
          <p:cNvPicPr>
            <a:picLocks noChangeAspect="1" noChangeArrowheads="1"/>
          </p:cNvPicPr>
          <p:nvPr/>
        </p:nvPicPr>
        <p:blipFill>
          <a:blip r:embed="rId3" cstate="print">
            <a:lum bright="70000" contrast="-70000"/>
          </a:blip>
          <a:srcRect l="39216" b="51953"/>
          <a:stretch>
            <a:fillRect/>
          </a:stretch>
        </p:blipFill>
        <p:spPr bwMode="auto">
          <a:xfrm>
            <a:off x="43130" y="428604"/>
            <a:ext cx="2013229" cy="3571900"/>
          </a:xfrm>
          <a:prstGeom prst="rect">
            <a:avLst/>
          </a:prstGeom>
          <a:noFill/>
          <a:ln w="9525">
            <a:noFill/>
            <a:miter lim="800000"/>
            <a:headEnd/>
            <a:tailEnd/>
          </a:ln>
        </p:spPr>
      </p:pic>
      <p:sp>
        <p:nvSpPr>
          <p:cNvPr id="20" name="CaixaDeTexto 4"/>
          <p:cNvSpPr txBox="1">
            <a:spLocks noChangeArrowheads="1"/>
          </p:cNvSpPr>
          <p:nvPr/>
        </p:nvSpPr>
        <p:spPr bwMode="auto">
          <a:xfrm>
            <a:off x="2101747" y="6550025"/>
            <a:ext cx="2255939" cy="276999"/>
          </a:xfrm>
          <a:prstGeom prst="rect">
            <a:avLst/>
          </a:prstGeom>
          <a:noFill/>
          <a:ln w="9525">
            <a:noFill/>
            <a:miter lim="800000"/>
            <a:headEnd/>
            <a:tailEnd/>
          </a:ln>
        </p:spPr>
        <p:txBody>
          <a:bodyPr wrap="none">
            <a:spAutoFit/>
          </a:bodyPr>
          <a:lstStyle/>
          <a:p>
            <a:r>
              <a:rPr lang="pt-BR" sz="1200" dirty="0"/>
              <a:t>Prof. Dr. José Aristodemo Pinotti</a:t>
            </a:r>
          </a:p>
        </p:txBody>
      </p:sp>
      <p:sp>
        <p:nvSpPr>
          <p:cNvPr id="21" name="CaixaDeTexto 5"/>
          <p:cNvSpPr txBox="1">
            <a:spLocks noChangeArrowheads="1"/>
          </p:cNvSpPr>
          <p:nvPr/>
        </p:nvSpPr>
        <p:spPr bwMode="auto">
          <a:xfrm>
            <a:off x="2143108" y="3538839"/>
            <a:ext cx="2071702" cy="461665"/>
          </a:xfrm>
          <a:prstGeom prst="rect">
            <a:avLst/>
          </a:prstGeom>
          <a:noFill/>
          <a:ln w="9525">
            <a:noFill/>
            <a:miter lim="800000"/>
            <a:headEnd/>
            <a:tailEnd/>
          </a:ln>
        </p:spPr>
        <p:txBody>
          <a:bodyPr wrap="square">
            <a:spAutoFit/>
          </a:bodyPr>
          <a:lstStyle/>
          <a:p>
            <a:r>
              <a:rPr lang="pt-BR" sz="1200" dirty="0"/>
              <a:t>Prof. Dr. João Luiz  Pinto e Silva e esposa Maria Cristina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071670" y="4286256"/>
            <a:ext cx="4000528" cy="2054221"/>
          </a:xfrm>
          <a:prstGeom prst="rect">
            <a:avLst/>
          </a:prstGeom>
        </p:spPr>
        <p:txBody>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BR" sz="2400" b="1" u="none" strike="noStrike" kern="1200" cap="none" spc="0" normalizeH="0" noProof="0" dirty="0" smtClean="0">
                <a:ln>
                  <a:noFill/>
                </a:ln>
                <a:solidFill>
                  <a:schemeClr val="tx1">
                    <a:lumMod val="65000"/>
                    <a:lumOff val="35000"/>
                  </a:schemeClr>
                </a:solidFill>
                <a:effectLst/>
                <a:uLnTx/>
                <a:uFillTx/>
                <a:latin typeface="Calibri" pitchFamily="34" charset="0"/>
                <a:ea typeface="+mj-ea"/>
                <a:cs typeface="+mj-cs"/>
              </a:rPr>
              <a:t>REFLEXÕES SOBRE</a:t>
            </a:r>
            <a:br>
              <a:rPr kumimoji="0" lang="pt-BR" sz="2400" b="1" u="none" strike="noStrike" kern="1200" cap="none" spc="0" normalizeH="0" noProof="0" dirty="0" smtClean="0">
                <a:ln>
                  <a:noFill/>
                </a:ln>
                <a:solidFill>
                  <a:schemeClr val="tx1">
                    <a:lumMod val="65000"/>
                    <a:lumOff val="35000"/>
                  </a:schemeClr>
                </a:solidFill>
                <a:effectLst/>
                <a:uLnTx/>
                <a:uFillTx/>
                <a:latin typeface="Calibri" pitchFamily="34" charset="0"/>
                <a:ea typeface="+mj-ea"/>
                <a:cs typeface="+mj-cs"/>
              </a:rPr>
            </a:br>
            <a:r>
              <a:rPr kumimoji="0" lang="pt-BR" sz="2400" b="1" u="none" strike="noStrike" kern="1200" cap="none" spc="0" normalizeH="0" noProof="0" dirty="0" smtClean="0">
                <a:ln>
                  <a:noFill/>
                </a:ln>
                <a:solidFill>
                  <a:schemeClr val="tx1">
                    <a:lumMod val="65000"/>
                    <a:lumOff val="35000"/>
                  </a:schemeClr>
                </a:solidFill>
                <a:effectLst/>
                <a:uLnTx/>
                <a:uFillTx/>
                <a:latin typeface="Calibri" pitchFamily="34" charset="0"/>
                <a:ea typeface="+mj-ea"/>
                <a:cs typeface="+mj-cs"/>
              </a:rPr>
              <a:t>MINHA DESCIDA DA MONTANHA</a:t>
            </a:r>
          </a:p>
        </p:txBody>
      </p:sp>
      <p:cxnSp>
        <p:nvCxnSpPr>
          <p:cNvPr id="3" name="Conector reto 2"/>
          <p:cNvCxnSpPr/>
          <p:nvPr/>
        </p:nvCxnSpPr>
        <p:spPr>
          <a:xfrm>
            <a:off x="0" y="4286256"/>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ector reto 3"/>
          <p:cNvCxnSpPr/>
          <p:nvPr/>
        </p:nvCxnSpPr>
        <p:spPr>
          <a:xfrm>
            <a:off x="3214678" y="5500702"/>
            <a:ext cx="5929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463</TotalTime>
  <Words>4062</Words>
  <Application>Microsoft Office PowerPoint</Application>
  <PresentationFormat>Apresentação na tela (4:3)</PresentationFormat>
  <Paragraphs>366</Paragraphs>
  <Slides>53</Slides>
  <Notes>1</Notes>
  <HiddenSlides>0</HiddenSlides>
  <MMClips>6</MMClips>
  <ScaleCrop>false</ScaleCrop>
  <HeadingPairs>
    <vt:vector size="4" baseType="variant">
      <vt:variant>
        <vt:lpstr>Tema</vt:lpstr>
      </vt:variant>
      <vt:variant>
        <vt:i4>1</vt:i4>
      </vt:variant>
      <vt:variant>
        <vt:lpstr>Títulos de slides</vt:lpstr>
      </vt:variant>
      <vt:variant>
        <vt:i4>53</vt:i4>
      </vt:variant>
    </vt:vector>
  </HeadingPairs>
  <TitlesOfParts>
    <vt:vector size="54" baseType="lpstr">
      <vt:lpstr>Tema do Office</vt:lpstr>
      <vt:lpstr>REFLEXÕES SOBRE A APOSENTADORIA DO PROFESSOR HUGO SABATINO NA UNIVERSIDADE ESTADUAL DE CAMPINAS – SP - BRASIL</vt:lpstr>
      <vt:lpstr>Slide 2</vt:lpstr>
      <vt:lpstr>Slide 3</vt:lpstr>
      <vt:lpstr>REFLEXÕES SOBRE  O TEMPO PASADO, MEUS SENTIMENTOS E CAMINHOS </vt:lpstr>
      <vt:lpstr>Slide 5</vt:lpstr>
      <vt:lpstr>Slide 6</vt:lpstr>
      <vt:lpstr>REFLEXÕES SOBRE  MINHA VINDA A  UNICAMP</vt:lpstr>
      <vt:lpstr>Slide 8</vt:lpstr>
      <vt:lpstr>Slide 9</vt:lpstr>
      <vt:lpstr>Slide 10</vt:lpstr>
      <vt:lpstr>Slide 11</vt:lpstr>
      <vt:lpstr>Slide 12</vt:lpstr>
      <vt:lpstr>REFLEXÕES SOBRE O TANGO</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Veronoca</dc:creator>
  <cp:lastModifiedBy>Usuario</cp:lastModifiedBy>
  <cp:revision>55</cp:revision>
  <dcterms:created xsi:type="dcterms:W3CDTF">2011-05-07T11:41:18Z</dcterms:created>
  <dcterms:modified xsi:type="dcterms:W3CDTF">2011-06-22T15:16:35Z</dcterms:modified>
</cp:coreProperties>
</file>